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53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</p:sldIdLst>
  <p:sldSz cy="5143500" cx="9144000"/>
  <p:notesSz cx="6858000" cy="9144000"/>
  <p:embeddedFontLst>
    <p:embeddedFont>
      <p:font typeface="Helvetica Neue"/>
      <p:regular r:id="rId43"/>
      <p:bold r:id="rId44"/>
      <p:italic r:id="rId45"/>
      <p:boldItalic r:id="rId4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20" Type="http://schemas.openxmlformats.org/officeDocument/2006/relationships/slide" Target="slides/slide1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22" Type="http://schemas.openxmlformats.org/officeDocument/2006/relationships/slide" Target="slides/slide18.xml"/><Relationship Id="rId44" Type="http://schemas.openxmlformats.org/officeDocument/2006/relationships/font" Target="fonts/HelveticaNeue-bold.fntdata"/><Relationship Id="rId21" Type="http://schemas.openxmlformats.org/officeDocument/2006/relationships/slide" Target="slides/slide17.xml"/><Relationship Id="rId43" Type="http://schemas.openxmlformats.org/officeDocument/2006/relationships/font" Target="fonts/HelveticaNeue-regular.fntdata"/><Relationship Id="rId24" Type="http://schemas.openxmlformats.org/officeDocument/2006/relationships/slide" Target="slides/slide20.xml"/><Relationship Id="rId46" Type="http://schemas.openxmlformats.org/officeDocument/2006/relationships/font" Target="fonts/HelveticaNeue-boldItalic.fntdata"/><Relationship Id="rId23" Type="http://schemas.openxmlformats.org/officeDocument/2006/relationships/slide" Target="slides/slide19.xml"/><Relationship Id="rId45" Type="http://schemas.openxmlformats.org/officeDocument/2006/relationships/font" Target="fonts/HelveticaNeue-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slide" Target="slides/slide31.xml"/><Relationship Id="rId12" Type="http://schemas.openxmlformats.org/officeDocument/2006/relationships/slide" Target="slides/slide8.xml"/><Relationship Id="rId34" Type="http://schemas.openxmlformats.org/officeDocument/2006/relationships/slide" Target="slides/slide30.xml"/><Relationship Id="rId15" Type="http://schemas.openxmlformats.org/officeDocument/2006/relationships/slide" Target="slides/slide11.xml"/><Relationship Id="rId37" Type="http://schemas.openxmlformats.org/officeDocument/2006/relationships/slide" Target="slides/slide33.xml"/><Relationship Id="rId14" Type="http://schemas.openxmlformats.org/officeDocument/2006/relationships/slide" Target="slides/slide10.xml"/><Relationship Id="rId36" Type="http://schemas.openxmlformats.org/officeDocument/2006/relationships/slide" Target="slides/slide32.xml"/><Relationship Id="rId17" Type="http://schemas.openxmlformats.org/officeDocument/2006/relationships/slide" Target="slides/slide13.xml"/><Relationship Id="rId39" Type="http://schemas.openxmlformats.org/officeDocument/2006/relationships/slide" Target="slides/slide35.xml"/><Relationship Id="rId16" Type="http://schemas.openxmlformats.org/officeDocument/2006/relationships/slide" Target="slides/slide12.xml"/><Relationship Id="rId38" Type="http://schemas.openxmlformats.org/officeDocument/2006/relationships/slide" Target="slides/slide34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" name="Shape 4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Shape 1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Shape 11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Shape 13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Shape 1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Shape 1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Shape 14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Shape 15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Shape 1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Shape 1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" name="Shape 5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Shape 1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Shape 1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Shape 1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Shape 27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Shape 2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Shape 2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Shape 2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Shape 3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Shape 3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Shape 3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hape 31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Shape 31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Shape 5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Shape 33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Shape 33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Shape 33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Shape 33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Shape 34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Shape 34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Shape 34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Shape 34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Shape 35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Shape 35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Shape 35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Shape 3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Shape 36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Shape 3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Shape 36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Shape 3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Shape 37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Shape 3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Shape 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Shape 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Shape 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Shape 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Shape 8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Shape 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1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 txBox="1"/>
          <p:nvPr>
            <p:ph type="ctrTitle"/>
          </p:nvPr>
        </p:nvSpPr>
        <p:spPr>
          <a:xfrm>
            <a:off x="365982" y="-256701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spcBef>
                <a:spcPts val="0"/>
              </a:spcBef>
              <a:buClr>
                <a:srgbClr val="17365D"/>
              </a:buClr>
              <a:buFont typeface="Helvetica Neue"/>
              <a:buNone/>
              <a:defRPr b="0" i="0" sz="2800" u="none" cap="none" strike="noStrike">
                <a:solidFill>
                  <a:srgbClr val="17365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rtl="0">
              <a:spcBef>
                <a:spcPts val="0"/>
              </a:spcBef>
              <a:buNone/>
              <a:defRPr sz="1800"/>
            </a:lvl2pPr>
            <a:lvl3pPr indent="0" lvl="2" rtl="0">
              <a:spcBef>
                <a:spcPts val="0"/>
              </a:spcBef>
              <a:buNone/>
              <a:defRPr sz="1800"/>
            </a:lvl3pPr>
            <a:lvl4pPr indent="0" lvl="3" rtl="0">
              <a:spcBef>
                <a:spcPts val="0"/>
              </a:spcBef>
              <a:buNone/>
              <a:defRPr sz="1800"/>
            </a:lvl4pPr>
            <a:lvl5pPr indent="0" lvl="4" rtl="0">
              <a:spcBef>
                <a:spcPts val="0"/>
              </a:spcBef>
              <a:buNone/>
              <a:defRPr sz="1800"/>
            </a:lvl5pPr>
            <a:lvl6pPr indent="0" lvl="5" rtl="0">
              <a:spcBef>
                <a:spcPts val="0"/>
              </a:spcBef>
              <a:buNone/>
              <a:defRPr sz="1800"/>
            </a:lvl6pPr>
            <a:lvl7pPr indent="0" lvl="6" rtl="0">
              <a:spcBef>
                <a:spcPts val="0"/>
              </a:spcBef>
              <a:buNone/>
              <a:defRPr sz="1800"/>
            </a:lvl7pPr>
            <a:lvl8pPr indent="0" lvl="7" rtl="0">
              <a:spcBef>
                <a:spcPts val="0"/>
              </a:spcBef>
              <a:buNone/>
              <a:defRPr sz="1800"/>
            </a:lvl8pPr>
            <a:lvl9pPr indent="0" lvl="8" rtl="0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14" name="Shape 14"/>
          <p:cNvSpPr txBox="1"/>
          <p:nvPr>
            <p:ph idx="1" type="subTitle"/>
          </p:nvPr>
        </p:nvSpPr>
        <p:spPr>
          <a:xfrm>
            <a:off x="395863" y="845817"/>
            <a:ext cx="6400799" cy="13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400"/>
              </a:spcBef>
              <a:buClr>
                <a:srgbClr val="17375E"/>
              </a:buClr>
              <a:buFont typeface="Arial"/>
              <a:buNone/>
              <a:defRPr b="0" i="0" sz="2000" u="none" cap="none" strike="noStrike">
                <a:solidFill>
                  <a:srgbClr val="1737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12627" lvl="1" marL="457127" marR="0" rtl="0" algn="ctr">
              <a:spcBef>
                <a:spcPts val="400"/>
              </a:spcBef>
              <a:buClr>
                <a:srgbClr val="888888"/>
              </a:buClr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12555" lvl="2" marL="914255" marR="0" rtl="0" algn="ctr">
              <a:spcBef>
                <a:spcPts val="360"/>
              </a:spcBef>
              <a:buClr>
                <a:srgbClr val="888888"/>
              </a:buClr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12481" lvl="3" marL="1371381" marR="0" rtl="0" algn="ctr">
              <a:spcBef>
                <a:spcPts val="320"/>
              </a:spcBef>
              <a:buClr>
                <a:srgbClr val="888888"/>
              </a:buClr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12410" lvl="4" marL="1828510" marR="0" rtl="0" algn="ctr">
              <a:spcBef>
                <a:spcPts val="260"/>
              </a:spcBef>
              <a:buClr>
                <a:srgbClr val="888888"/>
              </a:buClr>
              <a:buFont typeface="Arial"/>
              <a:buNone/>
              <a:defRPr b="0" i="0" sz="1300" u="none" cap="none" strike="noStrik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12336" lvl="5" marL="2285636" marR="0" rtl="0" algn="ctr">
              <a:spcBef>
                <a:spcPts val="400"/>
              </a:spcBef>
              <a:buClr>
                <a:srgbClr val="888888"/>
              </a:buClr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2264" lvl="6" marL="2742764" marR="0" rtl="0" algn="ctr">
              <a:spcBef>
                <a:spcPts val="400"/>
              </a:spcBef>
              <a:buClr>
                <a:srgbClr val="888888"/>
              </a:buClr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2192" lvl="7" marL="3199892" marR="0" rtl="0" algn="ctr">
              <a:spcBef>
                <a:spcPts val="400"/>
              </a:spcBef>
              <a:buClr>
                <a:srgbClr val="888888"/>
              </a:buClr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2119" lvl="8" marL="3657019" marR="0" rtl="0" algn="ctr">
              <a:spcBef>
                <a:spcPts val="400"/>
              </a:spcBef>
              <a:buClr>
                <a:srgbClr val="888888"/>
              </a:buClr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" name="Shape 15"/>
          <p:cNvSpPr txBox="1"/>
          <p:nvPr>
            <p:ph idx="10" type="dt"/>
          </p:nvPr>
        </p:nvSpPr>
        <p:spPr>
          <a:xfrm>
            <a:off x="904708" y="4709160"/>
            <a:ext cx="1455899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93B3D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2627" lvl="1" marL="457127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2555" lvl="2" marL="914255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2481" lvl="3" marL="1371381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2410" lvl="4" marL="182851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2336" lvl="5" marL="2285636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2264" lvl="6" marL="2742764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2192" lvl="7" marL="3199892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2119" lvl="8" marL="3657019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" name="Shape 16"/>
          <p:cNvSpPr txBox="1"/>
          <p:nvPr>
            <p:ph idx="11" type="ftr"/>
          </p:nvPr>
        </p:nvSpPr>
        <p:spPr>
          <a:xfrm>
            <a:off x="2442882" y="4709160"/>
            <a:ext cx="43329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93B3D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2627" lvl="1" marL="457127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2555" lvl="2" marL="914255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2481" lvl="3" marL="1371381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2410" lvl="4" marL="182851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2336" lvl="5" marL="2285636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2264" lvl="6" marL="2742764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2192" lvl="7" marL="3199892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2119" lvl="8" marL="3657019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" name="Shape 17"/>
          <p:cNvSpPr txBox="1"/>
          <p:nvPr>
            <p:ph idx="12" type="sldNum"/>
          </p:nvPr>
        </p:nvSpPr>
        <p:spPr>
          <a:xfrm>
            <a:off x="449729" y="4709160"/>
            <a:ext cx="384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1" i="0" lang="en" sz="1200" u="none" cap="none" strike="noStrike">
                <a:solidFill>
                  <a:srgbClr val="93B3D7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itle 2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 txBox="1"/>
          <p:nvPr>
            <p:ph type="title"/>
          </p:nvPr>
        </p:nvSpPr>
        <p:spPr>
          <a:xfrm>
            <a:off x="365982" y="2830968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spcBef>
                <a:spcPts val="0"/>
              </a:spcBef>
              <a:buClr>
                <a:srgbClr val="17365D"/>
              </a:buClr>
              <a:buFont typeface="Helvetica Neue"/>
              <a:buNone/>
              <a:defRPr b="1" i="0" sz="3300" u="none" cap="none" strike="noStrike">
                <a:solidFill>
                  <a:srgbClr val="17365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rtl="0">
              <a:spcBef>
                <a:spcPts val="0"/>
              </a:spcBef>
              <a:buNone/>
              <a:defRPr sz="1800"/>
            </a:lvl2pPr>
            <a:lvl3pPr indent="0" lvl="2" rtl="0">
              <a:spcBef>
                <a:spcPts val="0"/>
              </a:spcBef>
              <a:buNone/>
              <a:defRPr sz="1800"/>
            </a:lvl3pPr>
            <a:lvl4pPr indent="0" lvl="3" rtl="0">
              <a:spcBef>
                <a:spcPts val="0"/>
              </a:spcBef>
              <a:buNone/>
              <a:defRPr sz="1800"/>
            </a:lvl4pPr>
            <a:lvl5pPr indent="0" lvl="4" rtl="0">
              <a:spcBef>
                <a:spcPts val="0"/>
              </a:spcBef>
              <a:buNone/>
              <a:defRPr sz="1800"/>
            </a:lvl5pPr>
            <a:lvl6pPr indent="0" lvl="5" rtl="0">
              <a:spcBef>
                <a:spcPts val="0"/>
              </a:spcBef>
              <a:buNone/>
              <a:defRPr sz="1800"/>
            </a:lvl6pPr>
            <a:lvl7pPr indent="0" lvl="6" rtl="0">
              <a:spcBef>
                <a:spcPts val="0"/>
              </a:spcBef>
              <a:buNone/>
              <a:defRPr sz="1800"/>
            </a:lvl7pPr>
            <a:lvl8pPr indent="0" lvl="7" rtl="0">
              <a:spcBef>
                <a:spcPts val="0"/>
              </a:spcBef>
              <a:buNone/>
              <a:defRPr sz="1800"/>
            </a:lvl8pPr>
            <a:lvl9pPr indent="0" lvl="8" rtl="0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20" name="Shape 20"/>
          <p:cNvSpPr txBox="1"/>
          <p:nvPr>
            <p:ph idx="1" type="subTitle"/>
          </p:nvPr>
        </p:nvSpPr>
        <p:spPr>
          <a:xfrm>
            <a:off x="395863" y="3827192"/>
            <a:ext cx="7772400" cy="5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400"/>
              </a:spcBef>
              <a:buClr>
                <a:srgbClr val="17375E"/>
              </a:buClr>
              <a:buFont typeface="Arial"/>
              <a:buNone/>
              <a:defRPr b="0" i="0" sz="2000" u="none" cap="none" strike="noStrike">
                <a:solidFill>
                  <a:srgbClr val="1737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12627" lvl="1" marL="457127" marR="0" rtl="0" algn="ctr">
              <a:spcBef>
                <a:spcPts val="400"/>
              </a:spcBef>
              <a:buClr>
                <a:srgbClr val="888888"/>
              </a:buClr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12555" lvl="2" marL="914255" marR="0" rtl="0" algn="ctr">
              <a:spcBef>
                <a:spcPts val="360"/>
              </a:spcBef>
              <a:buClr>
                <a:srgbClr val="888888"/>
              </a:buClr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12481" lvl="3" marL="1371381" marR="0" rtl="0" algn="ctr">
              <a:spcBef>
                <a:spcPts val="320"/>
              </a:spcBef>
              <a:buClr>
                <a:srgbClr val="888888"/>
              </a:buClr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12410" lvl="4" marL="1828510" marR="0" rtl="0" algn="ctr">
              <a:spcBef>
                <a:spcPts val="260"/>
              </a:spcBef>
              <a:buClr>
                <a:srgbClr val="888888"/>
              </a:buClr>
              <a:buFont typeface="Arial"/>
              <a:buNone/>
              <a:defRPr b="0" i="0" sz="1300" u="none" cap="none" strike="noStrik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12336" lvl="5" marL="2285636" marR="0" rtl="0" algn="ctr">
              <a:spcBef>
                <a:spcPts val="400"/>
              </a:spcBef>
              <a:buClr>
                <a:srgbClr val="888888"/>
              </a:buClr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2264" lvl="6" marL="2742764" marR="0" rtl="0" algn="ctr">
              <a:spcBef>
                <a:spcPts val="400"/>
              </a:spcBef>
              <a:buClr>
                <a:srgbClr val="888888"/>
              </a:buClr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2192" lvl="7" marL="3199892" marR="0" rtl="0" algn="ctr">
              <a:spcBef>
                <a:spcPts val="400"/>
              </a:spcBef>
              <a:buClr>
                <a:srgbClr val="888888"/>
              </a:buClr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2119" lvl="8" marL="3657019" marR="0" rtl="0" algn="ctr">
              <a:spcBef>
                <a:spcPts val="400"/>
              </a:spcBef>
              <a:buClr>
                <a:srgbClr val="888888"/>
              </a:buClr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" name="Shape 21"/>
          <p:cNvSpPr txBox="1"/>
          <p:nvPr>
            <p:ph idx="10" type="dt"/>
          </p:nvPr>
        </p:nvSpPr>
        <p:spPr>
          <a:xfrm>
            <a:off x="904708" y="4709160"/>
            <a:ext cx="1455899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93B3D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2627" lvl="1" marL="457127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2555" lvl="2" marL="914255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2481" lvl="3" marL="1371381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2410" lvl="4" marL="182851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2336" lvl="5" marL="2285636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2264" lvl="6" marL="2742764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2192" lvl="7" marL="3199892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2119" lvl="8" marL="3657019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" name="Shape 22"/>
          <p:cNvSpPr txBox="1"/>
          <p:nvPr>
            <p:ph idx="11" type="ftr"/>
          </p:nvPr>
        </p:nvSpPr>
        <p:spPr>
          <a:xfrm>
            <a:off x="2442882" y="4709160"/>
            <a:ext cx="43329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93B3D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2627" lvl="1" marL="457127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2555" lvl="2" marL="914255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2481" lvl="3" marL="1371381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2410" lvl="4" marL="182851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2336" lvl="5" marL="2285636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2264" lvl="6" marL="2742764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2192" lvl="7" marL="3199892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2119" lvl="8" marL="3657019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" name="Shape 23"/>
          <p:cNvSpPr txBox="1"/>
          <p:nvPr>
            <p:ph idx="12" type="sldNum"/>
          </p:nvPr>
        </p:nvSpPr>
        <p:spPr>
          <a:xfrm>
            <a:off x="449729" y="4709160"/>
            <a:ext cx="384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1" i="0" lang="en" sz="1200" u="none" cap="none" strike="noStrike">
                <a:solidFill>
                  <a:srgbClr val="93B3D7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Header 2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 txBox="1"/>
          <p:nvPr>
            <p:ph type="title"/>
          </p:nvPr>
        </p:nvSpPr>
        <p:spPr>
          <a:xfrm>
            <a:off x="365982" y="1415840"/>
            <a:ext cx="7772400" cy="10214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spcBef>
                <a:spcPts val="0"/>
              </a:spcBef>
              <a:buClr>
                <a:srgbClr val="17365D"/>
              </a:buClr>
              <a:buFont typeface="Helvetica Neue"/>
              <a:buNone/>
              <a:defRPr b="1" i="0" sz="2700" u="none" cap="none" strike="noStrike">
                <a:solidFill>
                  <a:srgbClr val="17365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rtl="0">
              <a:spcBef>
                <a:spcPts val="0"/>
              </a:spcBef>
              <a:buNone/>
              <a:defRPr sz="1800"/>
            </a:lvl2pPr>
            <a:lvl3pPr indent="0" lvl="2" rtl="0">
              <a:spcBef>
                <a:spcPts val="0"/>
              </a:spcBef>
              <a:buNone/>
              <a:defRPr sz="1800"/>
            </a:lvl3pPr>
            <a:lvl4pPr indent="0" lvl="3" rtl="0">
              <a:spcBef>
                <a:spcPts val="0"/>
              </a:spcBef>
              <a:buNone/>
              <a:defRPr sz="1800"/>
            </a:lvl4pPr>
            <a:lvl5pPr indent="0" lvl="4" rtl="0">
              <a:spcBef>
                <a:spcPts val="0"/>
              </a:spcBef>
              <a:buNone/>
              <a:defRPr sz="1800"/>
            </a:lvl5pPr>
            <a:lvl6pPr indent="0" lvl="5" rtl="0">
              <a:spcBef>
                <a:spcPts val="0"/>
              </a:spcBef>
              <a:buNone/>
              <a:defRPr sz="1800"/>
            </a:lvl6pPr>
            <a:lvl7pPr indent="0" lvl="6" rtl="0">
              <a:spcBef>
                <a:spcPts val="0"/>
              </a:spcBef>
              <a:buNone/>
              <a:defRPr sz="1800"/>
            </a:lvl7pPr>
            <a:lvl8pPr indent="0" lvl="7" rtl="0">
              <a:spcBef>
                <a:spcPts val="0"/>
              </a:spcBef>
              <a:buNone/>
              <a:defRPr sz="1800"/>
            </a:lvl8pPr>
            <a:lvl9pPr indent="0" lvl="8" rtl="0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26" name="Shape 26"/>
          <p:cNvSpPr txBox="1"/>
          <p:nvPr>
            <p:ph idx="1" type="subTitle"/>
          </p:nvPr>
        </p:nvSpPr>
        <p:spPr>
          <a:xfrm>
            <a:off x="365982" y="2412064"/>
            <a:ext cx="7772400" cy="5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400"/>
              </a:spcBef>
              <a:buClr>
                <a:srgbClr val="17375E"/>
              </a:buClr>
              <a:buFont typeface="Arial"/>
              <a:buNone/>
              <a:defRPr b="0" i="0" sz="2000" u="none" cap="none" strike="noStrike">
                <a:solidFill>
                  <a:srgbClr val="1737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12627" lvl="1" marL="457127" marR="0" rtl="0" algn="ctr">
              <a:spcBef>
                <a:spcPts val="400"/>
              </a:spcBef>
              <a:buClr>
                <a:srgbClr val="888888"/>
              </a:buClr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12555" lvl="2" marL="914255" marR="0" rtl="0" algn="ctr">
              <a:spcBef>
                <a:spcPts val="360"/>
              </a:spcBef>
              <a:buClr>
                <a:srgbClr val="888888"/>
              </a:buClr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12481" lvl="3" marL="1371381" marR="0" rtl="0" algn="ctr">
              <a:spcBef>
                <a:spcPts val="320"/>
              </a:spcBef>
              <a:buClr>
                <a:srgbClr val="888888"/>
              </a:buClr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12410" lvl="4" marL="1828510" marR="0" rtl="0" algn="ctr">
              <a:spcBef>
                <a:spcPts val="260"/>
              </a:spcBef>
              <a:buClr>
                <a:srgbClr val="888888"/>
              </a:buClr>
              <a:buFont typeface="Arial"/>
              <a:buNone/>
              <a:defRPr b="0" i="0" sz="1300" u="none" cap="none" strike="noStrik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12336" lvl="5" marL="2285636" marR="0" rtl="0" algn="ctr">
              <a:spcBef>
                <a:spcPts val="400"/>
              </a:spcBef>
              <a:buClr>
                <a:srgbClr val="888888"/>
              </a:buClr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2264" lvl="6" marL="2742764" marR="0" rtl="0" algn="ctr">
              <a:spcBef>
                <a:spcPts val="400"/>
              </a:spcBef>
              <a:buClr>
                <a:srgbClr val="888888"/>
              </a:buClr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2192" lvl="7" marL="3199892" marR="0" rtl="0" algn="ctr">
              <a:spcBef>
                <a:spcPts val="400"/>
              </a:spcBef>
              <a:buClr>
                <a:srgbClr val="888888"/>
              </a:buClr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2119" lvl="8" marL="3657019" marR="0" rtl="0" algn="ctr">
              <a:spcBef>
                <a:spcPts val="400"/>
              </a:spcBef>
              <a:buClr>
                <a:srgbClr val="888888"/>
              </a:buClr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" name="Shape 27"/>
          <p:cNvSpPr txBox="1"/>
          <p:nvPr>
            <p:ph idx="10" type="dt"/>
          </p:nvPr>
        </p:nvSpPr>
        <p:spPr>
          <a:xfrm>
            <a:off x="904708" y="4709160"/>
            <a:ext cx="1455899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93B3D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2627" lvl="1" marL="457127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2555" lvl="2" marL="914255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2481" lvl="3" marL="1371381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2410" lvl="4" marL="182851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2336" lvl="5" marL="2285636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2264" lvl="6" marL="2742764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2192" lvl="7" marL="3199892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2119" lvl="8" marL="3657019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" name="Shape 28"/>
          <p:cNvSpPr txBox="1"/>
          <p:nvPr>
            <p:ph idx="11" type="ftr"/>
          </p:nvPr>
        </p:nvSpPr>
        <p:spPr>
          <a:xfrm>
            <a:off x="2442882" y="4709160"/>
            <a:ext cx="43329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93B3D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2627" lvl="1" marL="457127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2555" lvl="2" marL="914255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2481" lvl="3" marL="1371381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2410" lvl="4" marL="182851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2336" lvl="5" marL="2285636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2264" lvl="6" marL="2742764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2192" lvl="7" marL="3199892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2119" lvl="8" marL="3657019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" name="Shape 29"/>
          <p:cNvSpPr txBox="1"/>
          <p:nvPr>
            <p:ph idx="12" type="sldNum"/>
          </p:nvPr>
        </p:nvSpPr>
        <p:spPr>
          <a:xfrm>
            <a:off x="449729" y="4709160"/>
            <a:ext cx="384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1" i="0" lang="en" sz="1200" u="none" cap="none" strike="noStrike">
                <a:solidFill>
                  <a:srgbClr val="93B3D7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itle and Content STD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/>
          <p:nvPr>
            <p:ph type="title"/>
          </p:nvPr>
        </p:nvSpPr>
        <p:spPr>
          <a:xfrm>
            <a:off x="376623" y="18102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spcBef>
                <a:spcPts val="0"/>
              </a:spcBef>
              <a:buClr>
                <a:srgbClr val="17365D"/>
              </a:buClr>
              <a:buFont typeface="Helvetica Neue"/>
              <a:buNone/>
              <a:defRPr b="0" i="0" sz="2800" u="none" cap="none" strike="noStrike">
                <a:solidFill>
                  <a:srgbClr val="17365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rtl="0">
              <a:spcBef>
                <a:spcPts val="0"/>
              </a:spcBef>
              <a:buNone/>
              <a:defRPr sz="1800"/>
            </a:lvl2pPr>
            <a:lvl3pPr indent="0" lvl="2" rtl="0">
              <a:spcBef>
                <a:spcPts val="0"/>
              </a:spcBef>
              <a:buNone/>
              <a:defRPr sz="1800"/>
            </a:lvl3pPr>
            <a:lvl4pPr indent="0" lvl="3" rtl="0">
              <a:spcBef>
                <a:spcPts val="0"/>
              </a:spcBef>
              <a:buNone/>
              <a:defRPr sz="1800"/>
            </a:lvl4pPr>
            <a:lvl5pPr indent="0" lvl="4" rtl="0">
              <a:spcBef>
                <a:spcPts val="0"/>
              </a:spcBef>
              <a:buNone/>
              <a:defRPr sz="1800"/>
            </a:lvl5pPr>
            <a:lvl6pPr indent="0" lvl="5" rtl="0">
              <a:spcBef>
                <a:spcPts val="0"/>
              </a:spcBef>
              <a:buNone/>
              <a:defRPr sz="1800"/>
            </a:lvl6pPr>
            <a:lvl7pPr indent="0" lvl="6" rtl="0">
              <a:spcBef>
                <a:spcPts val="0"/>
              </a:spcBef>
              <a:buNone/>
              <a:defRPr sz="1800"/>
            </a:lvl7pPr>
            <a:lvl8pPr indent="0" lvl="7" rtl="0">
              <a:spcBef>
                <a:spcPts val="0"/>
              </a:spcBef>
              <a:buNone/>
              <a:defRPr sz="1800"/>
            </a:lvl8pPr>
            <a:lvl9pPr indent="0" lvl="8" rtl="0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32" name="Shape 32"/>
          <p:cNvSpPr txBox="1"/>
          <p:nvPr>
            <p:ph idx="1" type="body"/>
          </p:nvPr>
        </p:nvSpPr>
        <p:spPr>
          <a:xfrm>
            <a:off x="387820" y="1057941"/>
            <a:ext cx="8218500" cy="29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400"/>
              </a:spcBef>
              <a:buClr>
                <a:srgbClr val="17365D"/>
              </a:buClr>
              <a:buFont typeface="Arial"/>
              <a:buNone/>
              <a:defRPr b="0" i="0" sz="2000" u="none" cap="none" strike="noStrike">
                <a:solidFill>
                  <a:srgbClr val="17365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171331" lvl="1" marL="742831" marR="0" rtl="0" algn="l">
              <a:spcBef>
                <a:spcPts val="400"/>
              </a:spcBef>
              <a:buClr>
                <a:srgbClr val="17365D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rgbClr val="17365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126818" lvl="2" marL="1142818" marR="0" rtl="0" algn="l">
              <a:spcBef>
                <a:spcPts val="360"/>
              </a:spcBef>
              <a:buClr>
                <a:srgbClr val="17365D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rgbClr val="17365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139446" lvl="3" marL="1599946" marR="0" rtl="0" algn="l">
              <a:spcBef>
                <a:spcPts val="320"/>
              </a:spcBef>
              <a:buClr>
                <a:srgbClr val="17365D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rgbClr val="17365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48757" lvl="4" marL="2147407" marR="0" rtl="0" algn="l">
              <a:spcBef>
                <a:spcPts val="260"/>
              </a:spcBef>
              <a:buClr>
                <a:srgbClr val="17365D"/>
              </a:buClr>
              <a:buSzPct val="100000"/>
              <a:buFont typeface="Arial"/>
              <a:buChar char="•"/>
              <a:defRPr b="0" i="0" sz="1300" u="none" cap="none" strike="noStrike">
                <a:solidFill>
                  <a:srgbClr val="17365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113901" lvl="5" marL="2514201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13827" lvl="6" marL="2971327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3755" lvl="7" marL="3428455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13682" lvl="8" marL="3885582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" name="Shape 33"/>
          <p:cNvSpPr txBox="1"/>
          <p:nvPr>
            <p:ph idx="10" type="dt"/>
          </p:nvPr>
        </p:nvSpPr>
        <p:spPr>
          <a:xfrm>
            <a:off x="904708" y="4709160"/>
            <a:ext cx="1455899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93B3D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2627" lvl="1" marL="457127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2555" lvl="2" marL="914255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2481" lvl="3" marL="1371381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2410" lvl="4" marL="182851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2336" lvl="5" marL="2285636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2264" lvl="6" marL="2742764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2192" lvl="7" marL="3199892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2119" lvl="8" marL="3657019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" name="Shape 34"/>
          <p:cNvSpPr txBox="1"/>
          <p:nvPr>
            <p:ph idx="11" type="ftr"/>
          </p:nvPr>
        </p:nvSpPr>
        <p:spPr>
          <a:xfrm>
            <a:off x="2442882" y="4709160"/>
            <a:ext cx="43329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93B3D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2627" lvl="1" marL="457127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2555" lvl="2" marL="914255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2481" lvl="3" marL="1371381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2410" lvl="4" marL="182851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2336" lvl="5" marL="2285636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2264" lvl="6" marL="2742764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2192" lvl="7" marL="3199892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2119" lvl="8" marL="3657019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" name="Shape 35"/>
          <p:cNvSpPr txBox="1"/>
          <p:nvPr>
            <p:ph idx="12" type="sldNum"/>
          </p:nvPr>
        </p:nvSpPr>
        <p:spPr>
          <a:xfrm>
            <a:off x="449729" y="4709160"/>
            <a:ext cx="384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1" i="0" lang="en" sz="1200" u="none" cap="none" strike="noStrike">
                <a:solidFill>
                  <a:srgbClr val="93B3D7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itle and Content MAX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/>
          <p:nvPr>
            <p:ph idx="10" type="dt"/>
          </p:nvPr>
        </p:nvSpPr>
        <p:spPr>
          <a:xfrm>
            <a:off x="904708" y="4709160"/>
            <a:ext cx="1455899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93B3D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2627" lvl="1" marL="457127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2555" lvl="2" marL="914255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2481" lvl="3" marL="1371381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2410" lvl="4" marL="182851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2336" lvl="5" marL="2285636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2264" lvl="6" marL="2742764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2192" lvl="7" marL="3199892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2119" lvl="8" marL="3657019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" name="Shape 38"/>
          <p:cNvSpPr txBox="1"/>
          <p:nvPr>
            <p:ph idx="11" type="ftr"/>
          </p:nvPr>
        </p:nvSpPr>
        <p:spPr>
          <a:xfrm>
            <a:off x="2442882" y="4709160"/>
            <a:ext cx="43329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93B3D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2627" lvl="1" marL="457127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2555" lvl="2" marL="914255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2481" lvl="3" marL="1371381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2410" lvl="4" marL="182851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2336" lvl="5" marL="2285636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2264" lvl="6" marL="2742764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2192" lvl="7" marL="3199892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2119" lvl="8" marL="3657019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" name="Shape 39"/>
          <p:cNvSpPr txBox="1"/>
          <p:nvPr>
            <p:ph idx="12" type="sldNum"/>
          </p:nvPr>
        </p:nvSpPr>
        <p:spPr>
          <a:xfrm>
            <a:off x="449729" y="4709160"/>
            <a:ext cx="384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1" i="0" lang="en" sz="1200" u="none" cap="none" strike="noStrike">
                <a:solidFill>
                  <a:srgbClr val="93B3D7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40" name="Shape 40"/>
          <p:cNvSpPr txBox="1"/>
          <p:nvPr>
            <p:ph type="title"/>
          </p:nvPr>
        </p:nvSpPr>
        <p:spPr>
          <a:xfrm>
            <a:off x="164983" y="46305"/>
            <a:ext cx="87819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spcBef>
                <a:spcPts val="0"/>
              </a:spcBef>
              <a:buClr>
                <a:srgbClr val="17365D"/>
              </a:buClr>
              <a:buFont typeface="Helvetica Neue"/>
              <a:buNone/>
              <a:defRPr b="0" i="0" sz="2800" u="none" cap="none" strike="noStrike">
                <a:solidFill>
                  <a:srgbClr val="17365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rtl="0">
              <a:spcBef>
                <a:spcPts val="0"/>
              </a:spcBef>
              <a:buNone/>
              <a:defRPr sz="1800"/>
            </a:lvl2pPr>
            <a:lvl3pPr indent="0" lvl="2" rtl="0">
              <a:spcBef>
                <a:spcPts val="0"/>
              </a:spcBef>
              <a:buNone/>
              <a:defRPr sz="1800"/>
            </a:lvl3pPr>
            <a:lvl4pPr indent="0" lvl="3" rtl="0">
              <a:spcBef>
                <a:spcPts val="0"/>
              </a:spcBef>
              <a:buNone/>
              <a:defRPr sz="1800"/>
            </a:lvl4pPr>
            <a:lvl5pPr indent="0" lvl="4" rtl="0">
              <a:spcBef>
                <a:spcPts val="0"/>
              </a:spcBef>
              <a:buNone/>
              <a:defRPr sz="1800"/>
            </a:lvl5pPr>
            <a:lvl6pPr indent="0" lvl="5" rtl="0">
              <a:spcBef>
                <a:spcPts val="0"/>
              </a:spcBef>
              <a:buNone/>
              <a:defRPr sz="1800"/>
            </a:lvl6pPr>
            <a:lvl7pPr indent="0" lvl="6" rtl="0">
              <a:spcBef>
                <a:spcPts val="0"/>
              </a:spcBef>
              <a:buNone/>
              <a:defRPr sz="1800"/>
            </a:lvl7pPr>
            <a:lvl8pPr indent="0" lvl="7" rtl="0">
              <a:spcBef>
                <a:spcPts val="0"/>
              </a:spcBef>
              <a:buNone/>
              <a:defRPr sz="1800"/>
            </a:lvl8pPr>
            <a:lvl9pPr indent="0" lvl="8" rtl="0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41" name="Shape 41"/>
          <p:cNvSpPr txBox="1"/>
          <p:nvPr>
            <p:ph idx="1" type="body"/>
          </p:nvPr>
        </p:nvSpPr>
        <p:spPr>
          <a:xfrm>
            <a:off x="176180" y="923220"/>
            <a:ext cx="8770500" cy="29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400"/>
              </a:spcBef>
              <a:buClr>
                <a:srgbClr val="17365D"/>
              </a:buClr>
              <a:buFont typeface="Arial"/>
              <a:buNone/>
              <a:defRPr b="0" i="0" sz="2000" u="none" cap="none" strike="noStrike">
                <a:solidFill>
                  <a:srgbClr val="17365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171331" lvl="1" marL="742831" marR="0" rtl="0" algn="l">
              <a:spcBef>
                <a:spcPts val="400"/>
              </a:spcBef>
              <a:buClr>
                <a:srgbClr val="17365D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rgbClr val="17365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126818" lvl="2" marL="1142818" marR="0" rtl="0" algn="l">
              <a:spcBef>
                <a:spcPts val="360"/>
              </a:spcBef>
              <a:buClr>
                <a:srgbClr val="17365D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rgbClr val="17365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139446" lvl="3" marL="1599946" marR="0" rtl="0" algn="l">
              <a:spcBef>
                <a:spcPts val="320"/>
              </a:spcBef>
              <a:buClr>
                <a:srgbClr val="17365D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rgbClr val="17365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48757" lvl="4" marL="2147407" marR="0" rtl="0" algn="l">
              <a:spcBef>
                <a:spcPts val="260"/>
              </a:spcBef>
              <a:buClr>
                <a:srgbClr val="17365D"/>
              </a:buClr>
              <a:buSzPct val="100000"/>
              <a:buFont typeface="Arial"/>
              <a:buChar char="•"/>
              <a:defRPr b="0" i="0" sz="1300" u="none" cap="none" strike="noStrike">
                <a:solidFill>
                  <a:srgbClr val="17365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113901" lvl="5" marL="2514201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13827" lvl="6" marL="2971327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3755" lvl="7" marL="3428455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13682" lvl="8" marL="3885582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00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hape 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-3129" y="4547160"/>
            <a:ext cx="9150900" cy="6051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Shape 7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spcBef>
                <a:spcPts val="0"/>
              </a:spcBef>
              <a:buClr>
                <a:srgbClr val="17365D"/>
              </a:buClr>
              <a:buFont typeface="Helvetica Neue"/>
              <a:buNone/>
              <a:defRPr b="0" i="0" sz="2800" u="none" cap="none" strike="noStrike">
                <a:solidFill>
                  <a:srgbClr val="17365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rtl="0">
              <a:spcBef>
                <a:spcPts val="0"/>
              </a:spcBef>
              <a:buNone/>
              <a:defRPr sz="1800"/>
            </a:lvl2pPr>
            <a:lvl3pPr indent="0" lvl="2" rtl="0">
              <a:spcBef>
                <a:spcPts val="0"/>
              </a:spcBef>
              <a:buNone/>
              <a:defRPr sz="1800"/>
            </a:lvl3pPr>
            <a:lvl4pPr indent="0" lvl="3" rtl="0">
              <a:spcBef>
                <a:spcPts val="0"/>
              </a:spcBef>
              <a:buNone/>
              <a:defRPr sz="1800"/>
            </a:lvl4pPr>
            <a:lvl5pPr indent="0" lvl="4" rtl="0">
              <a:spcBef>
                <a:spcPts val="0"/>
              </a:spcBef>
              <a:buNone/>
              <a:defRPr sz="1800"/>
            </a:lvl5pPr>
            <a:lvl6pPr indent="0" lvl="5" rtl="0">
              <a:spcBef>
                <a:spcPts val="0"/>
              </a:spcBef>
              <a:buNone/>
              <a:defRPr sz="1800"/>
            </a:lvl6pPr>
            <a:lvl7pPr indent="0" lvl="6" rtl="0">
              <a:spcBef>
                <a:spcPts val="0"/>
              </a:spcBef>
              <a:buNone/>
              <a:defRPr sz="1800"/>
            </a:lvl7pPr>
            <a:lvl8pPr indent="0" lvl="7" rtl="0">
              <a:spcBef>
                <a:spcPts val="0"/>
              </a:spcBef>
              <a:buNone/>
              <a:defRPr sz="1800"/>
            </a:lvl8pPr>
            <a:lvl9pPr indent="0" lvl="8" rtl="0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8" name="Shape 8"/>
          <p:cNvSpPr txBox="1"/>
          <p:nvPr>
            <p:ph idx="1" type="body"/>
          </p:nvPr>
        </p:nvSpPr>
        <p:spPr>
          <a:xfrm>
            <a:off x="457200" y="1200151"/>
            <a:ext cx="8229600" cy="32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400"/>
              </a:spcBef>
              <a:buClr>
                <a:srgbClr val="17365D"/>
              </a:buClr>
              <a:buFont typeface="Arial"/>
              <a:buNone/>
              <a:defRPr b="0" i="0" sz="2000" u="none" cap="none" strike="noStrike">
                <a:solidFill>
                  <a:srgbClr val="17365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171331" lvl="1" marL="742831" marR="0" rtl="0" algn="l">
              <a:spcBef>
                <a:spcPts val="400"/>
              </a:spcBef>
              <a:buClr>
                <a:srgbClr val="17365D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rgbClr val="17365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126818" lvl="2" marL="1142818" marR="0" rtl="0" algn="l">
              <a:spcBef>
                <a:spcPts val="360"/>
              </a:spcBef>
              <a:buClr>
                <a:srgbClr val="17365D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rgbClr val="17365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139446" lvl="3" marL="1599946" marR="0" rtl="0" algn="l">
              <a:spcBef>
                <a:spcPts val="320"/>
              </a:spcBef>
              <a:buClr>
                <a:srgbClr val="17365D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rgbClr val="17365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48757" lvl="4" marL="2147407" marR="0" rtl="0" algn="l">
              <a:spcBef>
                <a:spcPts val="260"/>
              </a:spcBef>
              <a:buClr>
                <a:srgbClr val="17365D"/>
              </a:buClr>
              <a:buSzPct val="100000"/>
              <a:buFont typeface="Arial"/>
              <a:buChar char="•"/>
              <a:defRPr b="0" i="0" sz="1300" u="none" cap="none" strike="noStrike">
                <a:solidFill>
                  <a:srgbClr val="17365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113901" lvl="5" marL="2514201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13827" lvl="6" marL="2971327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3755" lvl="7" marL="3428455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13682" lvl="8" marL="3885582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Shape 9"/>
          <p:cNvSpPr txBox="1"/>
          <p:nvPr>
            <p:ph idx="10" type="dt"/>
          </p:nvPr>
        </p:nvSpPr>
        <p:spPr>
          <a:xfrm>
            <a:off x="822532" y="4706303"/>
            <a:ext cx="14559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2627" lvl="1" marL="457127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2555" lvl="2" marL="914255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2481" lvl="3" marL="1371381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2410" lvl="4" marL="182851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2336" lvl="5" marL="2285636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2264" lvl="6" marL="2742764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2192" lvl="7" marL="3199892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2119" lvl="8" marL="3657019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Shape 10"/>
          <p:cNvSpPr txBox="1"/>
          <p:nvPr>
            <p:ph idx="11" type="ftr"/>
          </p:nvPr>
        </p:nvSpPr>
        <p:spPr>
          <a:xfrm>
            <a:off x="2368176" y="4706303"/>
            <a:ext cx="4407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2627" lvl="1" marL="457127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2555" lvl="2" marL="914255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2481" lvl="3" marL="1371381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2410" lvl="4" marL="182851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2336" lvl="5" marL="2285636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2264" lvl="6" marL="2742764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2192" lvl="7" marL="3199892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2119" lvl="8" marL="3657019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" name="Shape 11"/>
          <p:cNvSpPr txBox="1"/>
          <p:nvPr>
            <p:ph idx="12" type="sldNum"/>
          </p:nvPr>
        </p:nvSpPr>
        <p:spPr>
          <a:xfrm>
            <a:off x="367553" y="4706303"/>
            <a:ext cx="384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1" i="0" lang="en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0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01.png"/><Relationship Id="rId4" Type="http://schemas.openxmlformats.org/officeDocument/2006/relationships/image" Target="../media/image04.png"/><Relationship Id="rId5" Type="http://schemas.openxmlformats.org/officeDocument/2006/relationships/image" Target="../media/image0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0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0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0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3.png"/><Relationship Id="rId4" Type="http://schemas.openxmlformats.org/officeDocument/2006/relationships/image" Target="../media/image1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9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hyperlink" Target="http://ieeexplore.ieee.org/xpls/abs_all.jsp?arnumber=6547194" TargetMode="External"/><Relationship Id="rId4" Type="http://schemas.openxmlformats.org/officeDocument/2006/relationships/hyperlink" Target="http://ieeexplore.ieee.org/xpls/abs_all.jsp?arnumber=6547194" TargetMode="External"/><Relationship Id="rId5" Type="http://schemas.openxmlformats.org/officeDocument/2006/relationships/hyperlink" Target="http://ieeexplore.ieee.org/xpls/abs_all.jsp?arnumber=6547194" TargetMode="Externa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8.png"/><Relationship Id="rId4" Type="http://schemas.openxmlformats.org/officeDocument/2006/relationships/image" Target="../media/image26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8.png"/><Relationship Id="rId4" Type="http://schemas.openxmlformats.org/officeDocument/2006/relationships/image" Target="../media/image26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0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0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Relationship Id="rId4" Type="http://schemas.openxmlformats.org/officeDocument/2006/relationships/image" Target="../media/image2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/>
          <p:nvPr>
            <p:ph type="ctrTitle"/>
          </p:nvPr>
        </p:nvSpPr>
        <p:spPr>
          <a:xfrm>
            <a:off x="470257" y="1281123"/>
            <a:ext cx="7772400" cy="11024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3000"/>
              <a:t>Chain of Thought</a:t>
            </a:r>
          </a:p>
        </p:txBody>
      </p:sp>
      <p:sp>
        <p:nvSpPr>
          <p:cNvPr id="47" name="Shape 47"/>
          <p:cNvSpPr txBox="1"/>
          <p:nvPr>
            <p:ph idx="1" type="subTitle"/>
          </p:nvPr>
        </p:nvSpPr>
        <p:spPr>
          <a:xfrm>
            <a:off x="1156050" y="2383628"/>
            <a:ext cx="6400800" cy="19709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4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Ehsan Gholami</a:t>
            </a:r>
          </a:p>
          <a:p>
            <a:pPr lvl="0" rtl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4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Chang Liu</a:t>
            </a:r>
          </a:p>
          <a:p>
            <a:pPr lvl="0" rtl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4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Qiwei Li </a:t>
            </a:r>
          </a:p>
          <a:p>
            <a:pPr lvl="0" rtl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4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Xincheng Lei</a:t>
            </a:r>
          </a:p>
          <a:p>
            <a:pPr lvl="0" rtl="0" algn="ctr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sz="1400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lvl="0" rtl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4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UC Davis</a:t>
            </a:r>
          </a:p>
          <a:p>
            <a:pPr lvl="0" rtl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4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Winter 2016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 Shot 2016-03-14 at 2.59.20 PM.png" id="104" name="Shape 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0994" y="0"/>
            <a:ext cx="494711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Shape 105"/>
          <p:cNvSpPr/>
          <p:nvPr/>
        </p:nvSpPr>
        <p:spPr>
          <a:xfrm>
            <a:off x="5396450" y="746825"/>
            <a:ext cx="1481700" cy="9636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/>
          <p:nvPr>
            <p:ph type="ctrTitle"/>
          </p:nvPr>
        </p:nvSpPr>
        <p:spPr>
          <a:xfrm>
            <a:off x="322657" y="-1"/>
            <a:ext cx="7772400" cy="11025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/>
              <a:t>Not good if explore the whole database without any filtering, because...</a:t>
            </a:r>
          </a:p>
        </p:txBody>
      </p:sp>
      <p:sp>
        <p:nvSpPr>
          <p:cNvPr id="111" name="Shape 111"/>
          <p:cNvSpPr txBox="1"/>
          <p:nvPr/>
        </p:nvSpPr>
        <p:spPr>
          <a:xfrm>
            <a:off x="400649" y="1147800"/>
            <a:ext cx="60747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>
                <a:solidFill>
                  <a:srgbClr val="FF0000"/>
                </a:solidFill>
              </a:rPr>
              <a:t>Too many papers!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Number of publications just in IEEE library: Over 4,000,000 items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Time for access a single article: 3~6 seconds. (over 5 months to capture all the information of the whole IEEE publication library)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b="1" lang="en"/>
              <a:t>Our target: 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Input: a seed paper. 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Output: a network of reference or citing papers associate with the seed paper.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/>
              <a:t>What we want to see: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Origin of the chain of thought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Significant breakthroughs (or bottleneck) in the path from origin to current research</a:t>
            </a:r>
          </a:p>
        </p:txBody>
      </p:sp>
      <p:pic>
        <p:nvPicPr>
          <p:cNvPr id="112" name="Shape 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84075" y="2283350"/>
            <a:ext cx="1704025" cy="1684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 txBox="1"/>
          <p:nvPr>
            <p:ph type="ctrTitle"/>
          </p:nvPr>
        </p:nvSpPr>
        <p:spPr>
          <a:xfrm>
            <a:off x="365982" y="-256701"/>
            <a:ext cx="7772400" cy="11025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/>
              <a:t>Then we just follow the reference flow...</a:t>
            </a:r>
          </a:p>
        </p:txBody>
      </p:sp>
      <p:sp>
        <p:nvSpPr>
          <p:cNvPr id="118" name="Shape 118"/>
          <p:cNvSpPr/>
          <p:nvPr/>
        </p:nvSpPr>
        <p:spPr>
          <a:xfrm>
            <a:off x="638875" y="2544075"/>
            <a:ext cx="270600" cy="2598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9" name="Shape 119"/>
          <p:cNvSpPr txBox="1"/>
          <p:nvPr/>
        </p:nvSpPr>
        <p:spPr>
          <a:xfrm>
            <a:off x="3789950" y="1050350"/>
            <a:ext cx="4580400" cy="12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0" name="Shape 120"/>
          <p:cNvSpPr txBox="1"/>
          <p:nvPr/>
        </p:nvSpPr>
        <p:spPr>
          <a:xfrm>
            <a:off x="481875" y="2104125"/>
            <a:ext cx="1141500" cy="12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Seed</a:t>
            </a:r>
          </a:p>
        </p:txBody>
      </p:sp>
      <p:pic>
        <p:nvPicPr>
          <p:cNvPr id="121" name="Shape 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04075" y="2104125"/>
            <a:ext cx="2465124" cy="174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Shape 1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16163" y="1611317"/>
            <a:ext cx="3314924" cy="19208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3" name="Shape 123"/>
          <p:cNvCxnSpPr>
            <a:endCxn id="120" idx="3"/>
          </p:cNvCxnSpPr>
          <p:nvPr/>
        </p:nvCxnSpPr>
        <p:spPr>
          <a:xfrm>
            <a:off x="1067175" y="2685675"/>
            <a:ext cx="556200" cy="6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24" name="Shape 124"/>
          <p:cNvCxnSpPr/>
          <p:nvPr/>
        </p:nvCxnSpPr>
        <p:spPr>
          <a:xfrm>
            <a:off x="6992237" y="1544725"/>
            <a:ext cx="338700" cy="345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25" name="Shape 125"/>
          <p:cNvSpPr/>
          <p:nvPr/>
        </p:nvSpPr>
        <p:spPr>
          <a:xfrm>
            <a:off x="2999300" y="1611325"/>
            <a:ext cx="270600" cy="1590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26" name="Shape 1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60637" y="845800"/>
            <a:ext cx="2819400" cy="6286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7" name="Shape 127"/>
          <p:cNvCxnSpPr/>
          <p:nvPr/>
        </p:nvCxnSpPr>
        <p:spPr>
          <a:xfrm flipH="1" rot="10800000">
            <a:off x="3269900" y="1187725"/>
            <a:ext cx="2324400" cy="50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/>
          <p:nvPr>
            <p:ph type="ctrTitle"/>
          </p:nvPr>
        </p:nvSpPr>
        <p:spPr>
          <a:xfrm>
            <a:off x="365982" y="-256701"/>
            <a:ext cx="7772400" cy="11025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Then this happened</a:t>
            </a:r>
          </a:p>
        </p:txBody>
      </p:sp>
      <p:pic>
        <p:nvPicPr>
          <p:cNvPr descr="Screen Shot 2016-03-14 at 4.50.31 PM.png" id="133" name="Shape 1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0905" y="731899"/>
            <a:ext cx="7620969" cy="4297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 txBox="1"/>
          <p:nvPr>
            <p:ph type="ctrTitle"/>
          </p:nvPr>
        </p:nvSpPr>
        <p:spPr>
          <a:xfrm>
            <a:off x="525082" y="1732099"/>
            <a:ext cx="7772400" cy="11025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Data Munging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 txBox="1"/>
          <p:nvPr>
            <p:ph type="ctrTitle"/>
          </p:nvPr>
        </p:nvSpPr>
        <p:spPr>
          <a:xfrm>
            <a:off x="365975" y="-256700"/>
            <a:ext cx="7772400" cy="939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/>
              <a:t>We need to control the diverging by filtering important references</a:t>
            </a:r>
          </a:p>
        </p:txBody>
      </p:sp>
      <p:sp>
        <p:nvSpPr>
          <p:cNvPr id="144" name="Shape 144"/>
          <p:cNvSpPr txBox="1"/>
          <p:nvPr/>
        </p:nvSpPr>
        <p:spPr>
          <a:xfrm>
            <a:off x="443975" y="1039525"/>
            <a:ext cx="6388800" cy="16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What kinds of paper are more likely to be knowledge source?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Breakthrough discovery and invention ~ High citation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Frequency of citation in the seed paper’s field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/>
          <p:nvPr>
            <p:ph type="ctrTitle"/>
          </p:nvPr>
        </p:nvSpPr>
        <p:spPr>
          <a:xfrm>
            <a:off x="322657" y="-253351"/>
            <a:ext cx="7772400" cy="11025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lvl="0">
              <a:spcBef>
                <a:spcPts val="0"/>
              </a:spcBef>
              <a:buNone/>
            </a:pPr>
            <a:r>
              <a:rPr lang="en" sz="2400"/>
              <a:t>Except review papers cite too many irrelevant articles</a:t>
            </a:r>
          </a:p>
        </p:txBody>
      </p:sp>
      <p:pic>
        <p:nvPicPr>
          <p:cNvPr descr="irrelevant.png" id="150" name="Shape 1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2650" y="794962"/>
            <a:ext cx="4882425" cy="3661825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Shape 151"/>
          <p:cNvSpPr txBox="1"/>
          <p:nvPr/>
        </p:nvSpPr>
        <p:spPr>
          <a:xfrm>
            <a:off x="4959425" y="1061175"/>
            <a:ext cx="4309800" cy="245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So our filtering is by the rank of a score to each article: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Score =  Citation^a * Frequency^b * Relevance^c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Relevance between two papers =  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(# of common keywords) / (# of keywords in cited one)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How many references pass the filtering?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 txBox="1"/>
          <p:nvPr>
            <p:ph type="ctrTitle"/>
          </p:nvPr>
        </p:nvSpPr>
        <p:spPr>
          <a:xfrm>
            <a:off x="365982" y="-256701"/>
            <a:ext cx="7772400" cy="11025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Keep useful data</a:t>
            </a:r>
          </a:p>
        </p:txBody>
      </p:sp>
      <p:pic>
        <p:nvPicPr>
          <p:cNvPr id="157" name="Shape 1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9825" y="845800"/>
            <a:ext cx="4392101" cy="3493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 txBox="1"/>
          <p:nvPr>
            <p:ph type="ctrTitle"/>
          </p:nvPr>
        </p:nvSpPr>
        <p:spPr>
          <a:xfrm>
            <a:off x="365982" y="-256701"/>
            <a:ext cx="7772400" cy="11025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Keep useful data</a:t>
            </a:r>
          </a:p>
        </p:txBody>
      </p:sp>
      <p:pic>
        <p:nvPicPr>
          <p:cNvPr id="163" name="Shape 1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9999" y="965224"/>
            <a:ext cx="4724000" cy="3536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 txBox="1"/>
          <p:nvPr>
            <p:ph type="ctrTitle"/>
          </p:nvPr>
        </p:nvSpPr>
        <p:spPr>
          <a:xfrm>
            <a:off x="365982" y="-256701"/>
            <a:ext cx="7772400" cy="11025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Keep useful data</a:t>
            </a:r>
          </a:p>
        </p:txBody>
      </p:sp>
      <p:pic>
        <p:nvPicPr>
          <p:cNvPr id="169" name="Shape 1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3399" y="765824"/>
            <a:ext cx="4751326" cy="3562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 txBox="1"/>
          <p:nvPr>
            <p:ph type="ctrTitle"/>
          </p:nvPr>
        </p:nvSpPr>
        <p:spPr>
          <a:xfrm>
            <a:off x="3647250" y="2278650"/>
            <a:ext cx="1849500" cy="5862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Motivation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 txBox="1"/>
          <p:nvPr>
            <p:ph type="ctrTitle"/>
          </p:nvPr>
        </p:nvSpPr>
        <p:spPr>
          <a:xfrm>
            <a:off x="365982" y="-256701"/>
            <a:ext cx="7772400" cy="11025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Keep useful data</a:t>
            </a:r>
          </a:p>
        </p:txBody>
      </p:sp>
      <p:pic>
        <p:nvPicPr>
          <p:cNvPr id="175" name="Shape 1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8846" y="785112"/>
            <a:ext cx="5026323" cy="3573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 txBox="1"/>
          <p:nvPr>
            <p:ph type="ctrTitle"/>
          </p:nvPr>
        </p:nvSpPr>
        <p:spPr>
          <a:xfrm>
            <a:off x="365982" y="-256701"/>
            <a:ext cx="7772400" cy="11025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Keep useful data</a:t>
            </a:r>
          </a:p>
        </p:txBody>
      </p:sp>
      <p:pic>
        <p:nvPicPr>
          <p:cNvPr id="181" name="Shape 1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9574" y="854700"/>
            <a:ext cx="5225224" cy="3434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 txBox="1"/>
          <p:nvPr>
            <p:ph type="ctrTitle"/>
          </p:nvPr>
        </p:nvSpPr>
        <p:spPr>
          <a:xfrm>
            <a:off x="365982" y="-256701"/>
            <a:ext cx="7772400" cy="11025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Approach </a:t>
            </a:r>
          </a:p>
        </p:txBody>
      </p:sp>
      <p:sp>
        <p:nvSpPr>
          <p:cNvPr id="187" name="Shape 187"/>
          <p:cNvSpPr/>
          <p:nvPr/>
        </p:nvSpPr>
        <p:spPr>
          <a:xfrm>
            <a:off x="4220275" y="2544075"/>
            <a:ext cx="270600" cy="2598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188" name="Shape 188"/>
          <p:cNvGrpSpPr/>
          <p:nvPr/>
        </p:nvGrpSpPr>
        <p:grpSpPr>
          <a:xfrm>
            <a:off x="5314750" y="1494700"/>
            <a:ext cx="270600" cy="2410075"/>
            <a:chOff x="5314750" y="1494700"/>
            <a:chExt cx="270600" cy="2410075"/>
          </a:xfrm>
        </p:grpSpPr>
        <p:sp>
          <p:nvSpPr>
            <p:cNvPr id="189" name="Shape 189"/>
            <p:cNvSpPr/>
            <p:nvPr/>
          </p:nvSpPr>
          <p:spPr>
            <a:xfrm>
              <a:off x="5314750" y="1494700"/>
              <a:ext cx="270600" cy="259800"/>
            </a:xfrm>
            <a:prstGeom prst="ellipse">
              <a:avLst/>
            </a:prstGeom>
            <a:solidFill>
              <a:srgbClr val="4A86E8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0" name="Shape 190"/>
            <p:cNvSpPr/>
            <p:nvPr/>
          </p:nvSpPr>
          <p:spPr>
            <a:xfrm>
              <a:off x="5314750" y="1993625"/>
              <a:ext cx="270600" cy="259800"/>
            </a:xfrm>
            <a:prstGeom prst="ellipse">
              <a:avLst/>
            </a:prstGeom>
            <a:solidFill>
              <a:srgbClr val="4A86E8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1" name="Shape 191"/>
            <p:cNvSpPr/>
            <p:nvPr/>
          </p:nvSpPr>
          <p:spPr>
            <a:xfrm>
              <a:off x="5314750" y="2544062"/>
              <a:ext cx="270600" cy="259800"/>
            </a:xfrm>
            <a:prstGeom prst="ellipse">
              <a:avLst/>
            </a:prstGeom>
            <a:solidFill>
              <a:srgbClr val="4A86E8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2" name="Shape 192"/>
            <p:cNvSpPr/>
            <p:nvPr/>
          </p:nvSpPr>
          <p:spPr>
            <a:xfrm>
              <a:off x="5314750" y="3094512"/>
              <a:ext cx="270600" cy="259800"/>
            </a:xfrm>
            <a:prstGeom prst="ellipse">
              <a:avLst/>
            </a:prstGeom>
            <a:solidFill>
              <a:srgbClr val="4A86E8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3" name="Shape 193"/>
            <p:cNvSpPr/>
            <p:nvPr/>
          </p:nvSpPr>
          <p:spPr>
            <a:xfrm>
              <a:off x="5314750" y="3644975"/>
              <a:ext cx="270600" cy="259800"/>
            </a:xfrm>
            <a:prstGeom prst="ellipse">
              <a:avLst/>
            </a:prstGeom>
            <a:solidFill>
              <a:srgbClr val="4A86E8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94" name="Shape 194"/>
          <p:cNvCxnSpPr/>
          <p:nvPr/>
        </p:nvCxnSpPr>
        <p:spPr>
          <a:xfrm flipH="1" rot="10800000">
            <a:off x="4355575" y="1678275"/>
            <a:ext cx="950700" cy="865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95" name="Shape 195"/>
          <p:cNvCxnSpPr>
            <a:stCxn id="187" idx="7"/>
            <a:endCxn id="190" idx="2"/>
          </p:cNvCxnSpPr>
          <p:nvPr/>
        </p:nvCxnSpPr>
        <p:spPr>
          <a:xfrm flipH="1" rot="10800000">
            <a:off x="4451246" y="2123421"/>
            <a:ext cx="863400" cy="458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96" name="Shape 196"/>
          <p:cNvCxnSpPr>
            <a:stCxn id="187" idx="6"/>
            <a:endCxn id="191" idx="2"/>
          </p:cNvCxnSpPr>
          <p:nvPr/>
        </p:nvCxnSpPr>
        <p:spPr>
          <a:xfrm>
            <a:off x="4490875" y="2673975"/>
            <a:ext cx="823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97" name="Shape 197"/>
          <p:cNvCxnSpPr>
            <a:stCxn id="187" idx="5"/>
            <a:endCxn id="192" idx="2"/>
          </p:cNvCxnSpPr>
          <p:nvPr/>
        </p:nvCxnSpPr>
        <p:spPr>
          <a:xfrm>
            <a:off x="4451246" y="2765828"/>
            <a:ext cx="863400" cy="458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98" name="Shape 198"/>
          <p:cNvCxnSpPr>
            <a:stCxn id="187" idx="4"/>
            <a:endCxn id="193" idx="1"/>
          </p:cNvCxnSpPr>
          <p:nvPr/>
        </p:nvCxnSpPr>
        <p:spPr>
          <a:xfrm>
            <a:off x="4355575" y="2803875"/>
            <a:ext cx="998700" cy="879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grpSp>
        <p:nvGrpSpPr>
          <p:cNvPr id="199" name="Shape 199"/>
          <p:cNvGrpSpPr/>
          <p:nvPr/>
        </p:nvGrpSpPr>
        <p:grpSpPr>
          <a:xfrm>
            <a:off x="6152950" y="1494700"/>
            <a:ext cx="270600" cy="2410075"/>
            <a:chOff x="5314750" y="1494700"/>
            <a:chExt cx="270600" cy="2410075"/>
          </a:xfrm>
        </p:grpSpPr>
        <p:sp>
          <p:nvSpPr>
            <p:cNvPr id="200" name="Shape 200"/>
            <p:cNvSpPr/>
            <p:nvPr/>
          </p:nvSpPr>
          <p:spPr>
            <a:xfrm>
              <a:off x="5314750" y="1494700"/>
              <a:ext cx="270600" cy="259800"/>
            </a:xfrm>
            <a:prstGeom prst="ellipse">
              <a:avLst/>
            </a:prstGeom>
            <a:solidFill>
              <a:srgbClr val="4A86E8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1" name="Shape 201"/>
            <p:cNvSpPr/>
            <p:nvPr/>
          </p:nvSpPr>
          <p:spPr>
            <a:xfrm>
              <a:off x="5314750" y="1993625"/>
              <a:ext cx="270600" cy="259800"/>
            </a:xfrm>
            <a:prstGeom prst="ellipse">
              <a:avLst/>
            </a:prstGeom>
            <a:solidFill>
              <a:srgbClr val="4A86E8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2" name="Shape 202"/>
            <p:cNvSpPr/>
            <p:nvPr/>
          </p:nvSpPr>
          <p:spPr>
            <a:xfrm>
              <a:off x="5314750" y="2544062"/>
              <a:ext cx="270600" cy="259800"/>
            </a:xfrm>
            <a:prstGeom prst="ellipse">
              <a:avLst/>
            </a:prstGeom>
            <a:solidFill>
              <a:srgbClr val="4A86E8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3" name="Shape 203"/>
            <p:cNvSpPr/>
            <p:nvPr/>
          </p:nvSpPr>
          <p:spPr>
            <a:xfrm>
              <a:off x="5314750" y="3094512"/>
              <a:ext cx="270600" cy="259800"/>
            </a:xfrm>
            <a:prstGeom prst="ellipse">
              <a:avLst/>
            </a:prstGeom>
            <a:solidFill>
              <a:srgbClr val="4A86E8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4" name="Shape 204"/>
            <p:cNvSpPr/>
            <p:nvPr/>
          </p:nvSpPr>
          <p:spPr>
            <a:xfrm>
              <a:off x="5314750" y="3644975"/>
              <a:ext cx="270600" cy="259800"/>
            </a:xfrm>
            <a:prstGeom prst="ellipse">
              <a:avLst/>
            </a:prstGeom>
            <a:solidFill>
              <a:srgbClr val="4A86E8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5" name="Shape 205"/>
          <p:cNvGrpSpPr/>
          <p:nvPr/>
        </p:nvGrpSpPr>
        <p:grpSpPr>
          <a:xfrm>
            <a:off x="6991150" y="1494700"/>
            <a:ext cx="270600" cy="2410075"/>
            <a:chOff x="5314750" y="1494700"/>
            <a:chExt cx="270600" cy="2410075"/>
          </a:xfrm>
        </p:grpSpPr>
        <p:sp>
          <p:nvSpPr>
            <p:cNvPr id="206" name="Shape 206"/>
            <p:cNvSpPr/>
            <p:nvPr/>
          </p:nvSpPr>
          <p:spPr>
            <a:xfrm>
              <a:off x="5314750" y="1494700"/>
              <a:ext cx="270600" cy="259800"/>
            </a:xfrm>
            <a:prstGeom prst="ellipse">
              <a:avLst/>
            </a:prstGeom>
            <a:solidFill>
              <a:srgbClr val="4A86E8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7" name="Shape 207"/>
            <p:cNvSpPr/>
            <p:nvPr/>
          </p:nvSpPr>
          <p:spPr>
            <a:xfrm>
              <a:off x="5314750" y="1993625"/>
              <a:ext cx="270600" cy="259800"/>
            </a:xfrm>
            <a:prstGeom prst="ellipse">
              <a:avLst/>
            </a:prstGeom>
            <a:solidFill>
              <a:srgbClr val="4A86E8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8" name="Shape 208"/>
            <p:cNvSpPr/>
            <p:nvPr/>
          </p:nvSpPr>
          <p:spPr>
            <a:xfrm>
              <a:off x="5314750" y="2544062"/>
              <a:ext cx="270600" cy="259800"/>
            </a:xfrm>
            <a:prstGeom prst="ellipse">
              <a:avLst/>
            </a:prstGeom>
            <a:solidFill>
              <a:srgbClr val="4A86E8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9" name="Shape 209"/>
            <p:cNvSpPr/>
            <p:nvPr/>
          </p:nvSpPr>
          <p:spPr>
            <a:xfrm>
              <a:off x="5314750" y="3094512"/>
              <a:ext cx="270600" cy="259800"/>
            </a:xfrm>
            <a:prstGeom prst="ellipse">
              <a:avLst/>
            </a:prstGeom>
            <a:solidFill>
              <a:srgbClr val="4A86E8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0" name="Shape 210"/>
            <p:cNvSpPr/>
            <p:nvPr/>
          </p:nvSpPr>
          <p:spPr>
            <a:xfrm>
              <a:off x="5314750" y="3644975"/>
              <a:ext cx="270600" cy="259800"/>
            </a:xfrm>
            <a:prstGeom prst="ellipse">
              <a:avLst/>
            </a:prstGeom>
            <a:solidFill>
              <a:srgbClr val="4A86E8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1" name="Shape 211"/>
          <p:cNvGrpSpPr/>
          <p:nvPr/>
        </p:nvGrpSpPr>
        <p:grpSpPr>
          <a:xfrm>
            <a:off x="7676950" y="1993625"/>
            <a:ext cx="270600" cy="1360687"/>
            <a:chOff x="5314750" y="1993625"/>
            <a:chExt cx="270600" cy="1360687"/>
          </a:xfrm>
        </p:grpSpPr>
        <p:sp>
          <p:nvSpPr>
            <p:cNvPr id="212" name="Shape 212"/>
            <p:cNvSpPr/>
            <p:nvPr/>
          </p:nvSpPr>
          <p:spPr>
            <a:xfrm>
              <a:off x="5314750" y="1993625"/>
              <a:ext cx="270600" cy="259800"/>
            </a:xfrm>
            <a:prstGeom prst="ellipse">
              <a:avLst/>
            </a:prstGeom>
            <a:solidFill>
              <a:srgbClr val="4A86E8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3" name="Shape 213"/>
            <p:cNvSpPr/>
            <p:nvPr/>
          </p:nvSpPr>
          <p:spPr>
            <a:xfrm>
              <a:off x="5314750" y="3094512"/>
              <a:ext cx="270600" cy="259800"/>
            </a:xfrm>
            <a:prstGeom prst="ellipse">
              <a:avLst/>
            </a:prstGeom>
            <a:solidFill>
              <a:srgbClr val="4A86E8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214" name="Shape 214"/>
          <p:cNvCxnSpPr>
            <a:stCxn id="189" idx="6"/>
            <a:endCxn id="200" idx="2"/>
          </p:cNvCxnSpPr>
          <p:nvPr/>
        </p:nvCxnSpPr>
        <p:spPr>
          <a:xfrm>
            <a:off x="5585350" y="1624600"/>
            <a:ext cx="567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215" name="Shape 215"/>
          <p:cNvCxnSpPr>
            <a:stCxn id="189" idx="5"/>
            <a:endCxn id="202" idx="2"/>
          </p:cNvCxnSpPr>
          <p:nvPr/>
        </p:nvCxnSpPr>
        <p:spPr>
          <a:xfrm>
            <a:off x="5545721" y="1716453"/>
            <a:ext cx="607200" cy="957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216" name="Shape 216"/>
          <p:cNvCxnSpPr>
            <a:stCxn id="190" idx="6"/>
            <a:endCxn id="203" idx="2"/>
          </p:cNvCxnSpPr>
          <p:nvPr/>
        </p:nvCxnSpPr>
        <p:spPr>
          <a:xfrm>
            <a:off x="5585350" y="2123525"/>
            <a:ext cx="567600" cy="1101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217" name="Shape 217"/>
          <p:cNvCxnSpPr>
            <a:stCxn id="191" idx="6"/>
            <a:endCxn id="201" idx="2"/>
          </p:cNvCxnSpPr>
          <p:nvPr/>
        </p:nvCxnSpPr>
        <p:spPr>
          <a:xfrm flipH="1" rot="10800000">
            <a:off x="5585350" y="2123462"/>
            <a:ext cx="567600" cy="55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218" name="Shape 218"/>
          <p:cNvCxnSpPr>
            <a:stCxn id="192" idx="6"/>
            <a:endCxn id="202" idx="2"/>
          </p:cNvCxnSpPr>
          <p:nvPr/>
        </p:nvCxnSpPr>
        <p:spPr>
          <a:xfrm flipH="1" rot="10800000">
            <a:off x="5585350" y="2673912"/>
            <a:ext cx="567600" cy="55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219" name="Shape 219"/>
          <p:cNvCxnSpPr>
            <a:stCxn id="193" idx="6"/>
            <a:endCxn id="200" idx="3"/>
          </p:cNvCxnSpPr>
          <p:nvPr/>
        </p:nvCxnSpPr>
        <p:spPr>
          <a:xfrm flipH="1" rot="10800000">
            <a:off x="5585350" y="1716575"/>
            <a:ext cx="607200" cy="2058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220" name="Shape 220"/>
          <p:cNvCxnSpPr>
            <a:stCxn id="193" idx="6"/>
            <a:endCxn id="204" idx="2"/>
          </p:cNvCxnSpPr>
          <p:nvPr/>
        </p:nvCxnSpPr>
        <p:spPr>
          <a:xfrm>
            <a:off x="5585350" y="3774875"/>
            <a:ext cx="567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221" name="Shape 221"/>
          <p:cNvSpPr/>
          <p:nvPr/>
        </p:nvSpPr>
        <p:spPr>
          <a:xfrm>
            <a:off x="6516700" y="2409125"/>
            <a:ext cx="359400" cy="394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222" name="Shape 222"/>
          <p:cNvCxnSpPr>
            <a:stCxn id="206" idx="6"/>
            <a:endCxn id="212" idx="2"/>
          </p:cNvCxnSpPr>
          <p:nvPr/>
        </p:nvCxnSpPr>
        <p:spPr>
          <a:xfrm>
            <a:off x="7261750" y="1624600"/>
            <a:ext cx="415200" cy="498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223" name="Shape 223"/>
          <p:cNvCxnSpPr>
            <a:stCxn id="207" idx="6"/>
            <a:endCxn id="213" idx="1"/>
          </p:cNvCxnSpPr>
          <p:nvPr/>
        </p:nvCxnSpPr>
        <p:spPr>
          <a:xfrm>
            <a:off x="7261750" y="2123525"/>
            <a:ext cx="454800" cy="1008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224" name="Shape 224"/>
          <p:cNvCxnSpPr>
            <a:stCxn id="208" idx="6"/>
            <a:endCxn id="212" idx="2"/>
          </p:cNvCxnSpPr>
          <p:nvPr/>
        </p:nvCxnSpPr>
        <p:spPr>
          <a:xfrm flipH="1" rot="10800000">
            <a:off x="7261750" y="2123462"/>
            <a:ext cx="415200" cy="55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225" name="Shape 225"/>
          <p:cNvCxnSpPr>
            <a:stCxn id="209" idx="6"/>
            <a:endCxn id="213" idx="2"/>
          </p:cNvCxnSpPr>
          <p:nvPr/>
        </p:nvCxnSpPr>
        <p:spPr>
          <a:xfrm>
            <a:off x="7261750" y="3224412"/>
            <a:ext cx="415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226" name="Shape 226"/>
          <p:cNvCxnSpPr>
            <a:stCxn id="210" idx="6"/>
            <a:endCxn id="213" idx="3"/>
          </p:cNvCxnSpPr>
          <p:nvPr/>
        </p:nvCxnSpPr>
        <p:spPr>
          <a:xfrm flipH="1" rot="10800000">
            <a:off x="7261750" y="3316175"/>
            <a:ext cx="454800" cy="458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grpSp>
        <p:nvGrpSpPr>
          <p:cNvPr id="227" name="Shape 227"/>
          <p:cNvGrpSpPr/>
          <p:nvPr/>
        </p:nvGrpSpPr>
        <p:grpSpPr>
          <a:xfrm rot="10800000">
            <a:off x="3060175" y="1494700"/>
            <a:ext cx="270600" cy="2410075"/>
            <a:chOff x="5314750" y="1494700"/>
            <a:chExt cx="270600" cy="2410075"/>
          </a:xfrm>
        </p:grpSpPr>
        <p:sp>
          <p:nvSpPr>
            <p:cNvPr id="228" name="Shape 228"/>
            <p:cNvSpPr/>
            <p:nvPr/>
          </p:nvSpPr>
          <p:spPr>
            <a:xfrm>
              <a:off x="5314750" y="1494700"/>
              <a:ext cx="270600" cy="259800"/>
            </a:xfrm>
            <a:prstGeom prst="ellipse">
              <a:avLst/>
            </a:prstGeom>
            <a:solidFill>
              <a:srgbClr val="4A86E8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9" name="Shape 229"/>
            <p:cNvSpPr/>
            <p:nvPr/>
          </p:nvSpPr>
          <p:spPr>
            <a:xfrm>
              <a:off x="5314750" y="1993625"/>
              <a:ext cx="270600" cy="259800"/>
            </a:xfrm>
            <a:prstGeom prst="ellipse">
              <a:avLst/>
            </a:prstGeom>
            <a:solidFill>
              <a:srgbClr val="4A86E8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0" name="Shape 230"/>
            <p:cNvSpPr/>
            <p:nvPr/>
          </p:nvSpPr>
          <p:spPr>
            <a:xfrm>
              <a:off x="5314750" y="2544062"/>
              <a:ext cx="270600" cy="259800"/>
            </a:xfrm>
            <a:prstGeom prst="ellipse">
              <a:avLst/>
            </a:prstGeom>
            <a:solidFill>
              <a:srgbClr val="4A86E8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1" name="Shape 231"/>
            <p:cNvSpPr/>
            <p:nvPr/>
          </p:nvSpPr>
          <p:spPr>
            <a:xfrm>
              <a:off x="5314750" y="3094512"/>
              <a:ext cx="270600" cy="259800"/>
            </a:xfrm>
            <a:prstGeom prst="ellipse">
              <a:avLst/>
            </a:prstGeom>
            <a:solidFill>
              <a:srgbClr val="4A86E8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2" name="Shape 232"/>
            <p:cNvSpPr/>
            <p:nvPr/>
          </p:nvSpPr>
          <p:spPr>
            <a:xfrm>
              <a:off x="5314750" y="3644975"/>
              <a:ext cx="270600" cy="259800"/>
            </a:xfrm>
            <a:prstGeom prst="ellipse">
              <a:avLst/>
            </a:prstGeom>
            <a:solidFill>
              <a:srgbClr val="4A86E8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3" name="Shape 233"/>
          <p:cNvGrpSpPr/>
          <p:nvPr/>
        </p:nvGrpSpPr>
        <p:grpSpPr>
          <a:xfrm rot="10800000">
            <a:off x="2221975" y="1494700"/>
            <a:ext cx="270600" cy="2410075"/>
            <a:chOff x="5314750" y="1494700"/>
            <a:chExt cx="270600" cy="2410075"/>
          </a:xfrm>
        </p:grpSpPr>
        <p:sp>
          <p:nvSpPr>
            <p:cNvPr id="234" name="Shape 234"/>
            <p:cNvSpPr/>
            <p:nvPr/>
          </p:nvSpPr>
          <p:spPr>
            <a:xfrm>
              <a:off x="5314750" y="1494700"/>
              <a:ext cx="270600" cy="259800"/>
            </a:xfrm>
            <a:prstGeom prst="ellipse">
              <a:avLst/>
            </a:prstGeom>
            <a:solidFill>
              <a:srgbClr val="4A86E8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5" name="Shape 235"/>
            <p:cNvSpPr/>
            <p:nvPr/>
          </p:nvSpPr>
          <p:spPr>
            <a:xfrm>
              <a:off x="5314750" y="1993625"/>
              <a:ext cx="270600" cy="259800"/>
            </a:xfrm>
            <a:prstGeom prst="ellipse">
              <a:avLst/>
            </a:prstGeom>
            <a:solidFill>
              <a:srgbClr val="4A86E8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6" name="Shape 236"/>
            <p:cNvSpPr/>
            <p:nvPr/>
          </p:nvSpPr>
          <p:spPr>
            <a:xfrm>
              <a:off x="5314750" y="2544062"/>
              <a:ext cx="270600" cy="259800"/>
            </a:xfrm>
            <a:prstGeom prst="ellipse">
              <a:avLst/>
            </a:prstGeom>
            <a:solidFill>
              <a:srgbClr val="4A86E8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7" name="Shape 237"/>
            <p:cNvSpPr/>
            <p:nvPr/>
          </p:nvSpPr>
          <p:spPr>
            <a:xfrm>
              <a:off x="5314750" y="3094512"/>
              <a:ext cx="270600" cy="259800"/>
            </a:xfrm>
            <a:prstGeom prst="ellipse">
              <a:avLst/>
            </a:prstGeom>
            <a:solidFill>
              <a:srgbClr val="4A86E8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8" name="Shape 238"/>
            <p:cNvSpPr/>
            <p:nvPr/>
          </p:nvSpPr>
          <p:spPr>
            <a:xfrm>
              <a:off x="5314750" y="3644975"/>
              <a:ext cx="270600" cy="259800"/>
            </a:xfrm>
            <a:prstGeom prst="ellipse">
              <a:avLst/>
            </a:prstGeom>
            <a:solidFill>
              <a:srgbClr val="4A86E8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239" name="Shape 239"/>
          <p:cNvCxnSpPr>
            <a:stCxn id="232" idx="1"/>
            <a:endCxn id="187" idx="0"/>
          </p:cNvCxnSpPr>
          <p:nvPr/>
        </p:nvCxnSpPr>
        <p:spPr>
          <a:xfrm>
            <a:off x="3291146" y="1716453"/>
            <a:ext cx="1064400" cy="827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240" name="Shape 240"/>
          <p:cNvCxnSpPr>
            <a:stCxn id="231" idx="1"/>
            <a:endCxn id="187" idx="1"/>
          </p:cNvCxnSpPr>
          <p:nvPr/>
        </p:nvCxnSpPr>
        <p:spPr>
          <a:xfrm>
            <a:off x="3291146" y="2266915"/>
            <a:ext cx="968700" cy="315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241" name="Shape 241"/>
          <p:cNvCxnSpPr>
            <a:stCxn id="230" idx="2"/>
            <a:endCxn id="187" idx="2"/>
          </p:cNvCxnSpPr>
          <p:nvPr/>
        </p:nvCxnSpPr>
        <p:spPr>
          <a:xfrm flipH="1" rot="10800000">
            <a:off x="3330775" y="2673912"/>
            <a:ext cx="889500" cy="51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242" name="Shape 242"/>
          <p:cNvCxnSpPr>
            <a:stCxn id="229" idx="2"/>
            <a:endCxn id="187" idx="3"/>
          </p:cNvCxnSpPr>
          <p:nvPr/>
        </p:nvCxnSpPr>
        <p:spPr>
          <a:xfrm flipH="1" rot="10800000">
            <a:off x="3330775" y="2765950"/>
            <a:ext cx="929100" cy="510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243" name="Shape 243"/>
          <p:cNvCxnSpPr>
            <a:stCxn id="228" idx="2"/>
            <a:endCxn id="187" idx="4"/>
          </p:cNvCxnSpPr>
          <p:nvPr/>
        </p:nvCxnSpPr>
        <p:spPr>
          <a:xfrm flipH="1" rot="10800000">
            <a:off x="3330775" y="2803775"/>
            <a:ext cx="1024800" cy="971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244" name="Shape 244"/>
          <p:cNvCxnSpPr>
            <a:stCxn id="238" idx="2"/>
            <a:endCxn id="231" idx="5"/>
          </p:cNvCxnSpPr>
          <p:nvPr/>
        </p:nvCxnSpPr>
        <p:spPr>
          <a:xfrm>
            <a:off x="2492575" y="1624600"/>
            <a:ext cx="607200" cy="458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245" name="Shape 245"/>
          <p:cNvCxnSpPr>
            <a:stCxn id="237" idx="2"/>
            <a:endCxn id="230" idx="5"/>
          </p:cNvCxnSpPr>
          <p:nvPr/>
        </p:nvCxnSpPr>
        <p:spPr>
          <a:xfrm>
            <a:off x="2492575" y="2175062"/>
            <a:ext cx="607200" cy="458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246" name="Shape 246"/>
          <p:cNvCxnSpPr>
            <a:stCxn id="236" idx="3"/>
            <a:endCxn id="232" idx="7"/>
          </p:cNvCxnSpPr>
          <p:nvPr/>
        </p:nvCxnSpPr>
        <p:spPr>
          <a:xfrm flipH="1" rot="10800000">
            <a:off x="2452946" y="1716559"/>
            <a:ext cx="646800" cy="917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247" name="Shape 247"/>
          <p:cNvCxnSpPr>
            <a:stCxn id="238" idx="2"/>
            <a:endCxn id="232" idx="6"/>
          </p:cNvCxnSpPr>
          <p:nvPr/>
        </p:nvCxnSpPr>
        <p:spPr>
          <a:xfrm>
            <a:off x="2492575" y="1624600"/>
            <a:ext cx="567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248" name="Shape 248"/>
          <p:cNvCxnSpPr>
            <a:stCxn id="235" idx="2"/>
            <a:endCxn id="229" idx="6"/>
          </p:cNvCxnSpPr>
          <p:nvPr/>
        </p:nvCxnSpPr>
        <p:spPr>
          <a:xfrm>
            <a:off x="2492575" y="3275950"/>
            <a:ext cx="567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249" name="Shape 249"/>
          <p:cNvCxnSpPr>
            <a:stCxn id="234" idx="2"/>
            <a:endCxn id="230" idx="7"/>
          </p:cNvCxnSpPr>
          <p:nvPr/>
        </p:nvCxnSpPr>
        <p:spPr>
          <a:xfrm flipH="1" rot="10800000">
            <a:off x="2492575" y="2817275"/>
            <a:ext cx="607200" cy="957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250" name="Shape 250"/>
          <p:cNvCxnSpPr>
            <a:stCxn id="234" idx="1"/>
            <a:endCxn id="229" idx="7"/>
          </p:cNvCxnSpPr>
          <p:nvPr/>
        </p:nvCxnSpPr>
        <p:spPr>
          <a:xfrm flipH="1" rot="10800000">
            <a:off x="2452946" y="3367828"/>
            <a:ext cx="646800" cy="498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251" name="Shape 251"/>
          <p:cNvCxnSpPr>
            <a:stCxn id="235" idx="2"/>
            <a:endCxn id="228" idx="6"/>
          </p:cNvCxnSpPr>
          <p:nvPr/>
        </p:nvCxnSpPr>
        <p:spPr>
          <a:xfrm>
            <a:off x="2492575" y="3275950"/>
            <a:ext cx="567600" cy="498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252" name="Shape 252"/>
          <p:cNvSpPr/>
          <p:nvPr/>
        </p:nvSpPr>
        <p:spPr>
          <a:xfrm rot="10800000">
            <a:off x="1560300" y="2613900"/>
            <a:ext cx="415200" cy="3153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253" name="Shape 253"/>
          <p:cNvGrpSpPr/>
          <p:nvPr/>
        </p:nvGrpSpPr>
        <p:grpSpPr>
          <a:xfrm rot="10800000">
            <a:off x="537350" y="2065375"/>
            <a:ext cx="270600" cy="1360687"/>
            <a:chOff x="5314750" y="1993625"/>
            <a:chExt cx="270600" cy="1360687"/>
          </a:xfrm>
        </p:grpSpPr>
        <p:sp>
          <p:nvSpPr>
            <p:cNvPr id="254" name="Shape 254"/>
            <p:cNvSpPr/>
            <p:nvPr/>
          </p:nvSpPr>
          <p:spPr>
            <a:xfrm>
              <a:off x="5314750" y="1993625"/>
              <a:ext cx="270600" cy="259800"/>
            </a:xfrm>
            <a:prstGeom prst="ellipse">
              <a:avLst/>
            </a:prstGeom>
            <a:solidFill>
              <a:srgbClr val="4A86E8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5" name="Shape 255"/>
            <p:cNvSpPr/>
            <p:nvPr/>
          </p:nvSpPr>
          <p:spPr>
            <a:xfrm>
              <a:off x="5314750" y="3094512"/>
              <a:ext cx="270600" cy="259800"/>
            </a:xfrm>
            <a:prstGeom prst="ellipse">
              <a:avLst/>
            </a:prstGeom>
            <a:solidFill>
              <a:srgbClr val="4A86E8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6" name="Shape 256"/>
          <p:cNvGrpSpPr/>
          <p:nvPr/>
        </p:nvGrpSpPr>
        <p:grpSpPr>
          <a:xfrm rot="10800000">
            <a:off x="1231375" y="1494700"/>
            <a:ext cx="270600" cy="2410075"/>
            <a:chOff x="5314750" y="1494700"/>
            <a:chExt cx="270600" cy="2410075"/>
          </a:xfrm>
        </p:grpSpPr>
        <p:sp>
          <p:nvSpPr>
            <p:cNvPr id="257" name="Shape 257"/>
            <p:cNvSpPr/>
            <p:nvPr/>
          </p:nvSpPr>
          <p:spPr>
            <a:xfrm>
              <a:off x="5314750" y="1494700"/>
              <a:ext cx="270600" cy="259800"/>
            </a:xfrm>
            <a:prstGeom prst="ellipse">
              <a:avLst/>
            </a:prstGeom>
            <a:solidFill>
              <a:srgbClr val="4A86E8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8" name="Shape 258"/>
            <p:cNvSpPr/>
            <p:nvPr/>
          </p:nvSpPr>
          <p:spPr>
            <a:xfrm>
              <a:off x="5314750" y="1993625"/>
              <a:ext cx="270600" cy="259800"/>
            </a:xfrm>
            <a:prstGeom prst="ellipse">
              <a:avLst/>
            </a:prstGeom>
            <a:solidFill>
              <a:srgbClr val="4A86E8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9" name="Shape 259"/>
            <p:cNvSpPr/>
            <p:nvPr/>
          </p:nvSpPr>
          <p:spPr>
            <a:xfrm>
              <a:off x="5314750" y="2544062"/>
              <a:ext cx="270600" cy="259800"/>
            </a:xfrm>
            <a:prstGeom prst="ellipse">
              <a:avLst/>
            </a:prstGeom>
            <a:solidFill>
              <a:srgbClr val="4A86E8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0" name="Shape 260"/>
            <p:cNvSpPr/>
            <p:nvPr/>
          </p:nvSpPr>
          <p:spPr>
            <a:xfrm>
              <a:off x="5314750" y="3094512"/>
              <a:ext cx="270600" cy="259800"/>
            </a:xfrm>
            <a:prstGeom prst="ellipse">
              <a:avLst/>
            </a:prstGeom>
            <a:solidFill>
              <a:srgbClr val="4A86E8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1" name="Shape 261"/>
            <p:cNvSpPr/>
            <p:nvPr/>
          </p:nvSpPr>
          <p:spPr>
            <a:xfrm>
              <a:off x="5314750" y="3644975"/>
              <a:ext cx="270600" cy="259800"/>
            </a:xfrm>
            <a:prstGeom prst="ellipse">
              <a:avLst/>
            </a:prstGeom>
            <a:solidFill>
              <a:srgbClr val="4A86E8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262" name="Shape 262"/>
          <p:cNvCxnSpPr>
            <a:stCxn id="255" idx="3"/>
            <a:endCxn id="261" idx="6"/>
          </p:cNvCxnSpPr>
          <p:nvPr/>
        </p:nvCxnSpPr>
        <p:spPr>
          <a:xfrm flipH="1" rot="10800000">
            <a:off x="768321" y="1624621"/>
            <a:ext cx="463200" cy="478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263" name="Shape 263"/>
          <p:cNvCxnSpPr>
            <a:stCxn id="255" idx="2"/>
            <a:endCxn id="260" idx="6"/>
          </p:cNvCxnSpPr>
          <p:nvPr/>
        </p:nvCxnSpPr>
        <p:spPr>
          <a:xfrm flipH="1" rot="10800000">
            <a:off x="807950" y="2175175"/>
            <a:ext cx="423300" cy="20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264" name="Shape 264"/>
          <p:cNvCxnSpPr>
            <a:stCxn id="255" idx="1"/>
            <a:endCxn id="259" idx="5"/>
          </p:cNvCxnSpPr>
          <p:nvPr/>
        </p:nvCxnSpPr>
        <p:spPr>
          <a:xfrm>
            <a:off x="768321" y="2287128"/>
            <a:ext cx="502800" cy="346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265" name="Shape 265"/>
          <p:cNvCxnSpPr>
            <a:stCxn id="254" idx="3"/>
            <a:endCxn id="258" idx="5"/>
          </p:cNvCxnSpPr>
          <p:nvPr/>
        </p:nvCxnSpPr>
        <p:spPr>
          <a:xfrm flipH="1" rot="10800000">
            <a:off x="768321" y="3184209"/>
            <a:ext cx="502800" cy="20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266" name="Shape 266"/>
          <p:cNvCxnSpPr>
            <a:stCxn id="254" idx="1"/>
            <a:endCxn id="257" idx="6"/>
          </p:cNvCxnSpPr>
          <p:nvPr/>
        </p:nvCxnSpPr>
        <p:spPr>
          <a:xfrm>
            <a:off x="768321" y="3388015"/>
            <a:ext cx="463200" cy="387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267" name="Shape 267"/>
          <p:cNvSpPr/>
          <p:nvPr/>
        </p:nvSpPr>
        <p:spPr>
          <a:xfrm>
            <a:off x="4276200" y="1140400"/>
            <a:ext cx="174900" cy="12405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8" name="Shape 268"/>
          <p:cNvSpPr txBox="1"/>
          <p:nvPr/>
        </p:nvSpPr>
        <p:spPr>
          <a:xfrm>
            <a:off x="3746200" y="650475"/>
            <a:ext cx="1457400" cy="3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 sz="1800">
                <a:solidFill>
                  <a:srgbClr val="FF0000"/>
                </a:solidFill>
              </a:rPr>
              <a:t>Seed node</a:t>
            </a:r>
          </a:p>
        </p:txBody>
      </p:sp>
      <p:cxnSp>
        <p:nvCxnSpPr>
          <p:cNvPr id="269" name="Shape 269"/>
          <p:cNvCxnSpPr/>
          <p:nvPr/>
        </p:nvCxnSpPr>
        <p:spPr>
          <a:xfrm flipH="1" rot="10800000">
            <a:off x="626375" y="4252200"/>
            <a:ext cx="7721400" cy="24000"/>
          </a:xfrm>
          <a:prstGeom prst="straightConnector1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lg" w="lg" type="none"/>
            <a:tailEnd len="lg" w="lg" type="stealth"/>
          </a:ln>
        </p:spPr>
      </p:cxnSp>
      <p:sp>
        <p:nvSpPr>
          <p:cNvPr id="270" name="Shape 270"/>
          <p:cNvSpPr txBox="1"/>
          <p:nvPr/>
        </p:nvSpPr>
        <p:spPr>
          <a:xfrm>
            <a:off x="8130825" y="3842575"/>
            <a:ext cx="863400" cy="5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 sz="1800">
                <a:solidFill>
                  <a:srgbClr val="FF0000"/>
                </a:solidFill>
              </a:rPr>
              <a:t>Time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 txBox="1"/>
          <p:nvPr>
            <p:ph type="ctrTitle"/>
          </p:nvPr>
        </p:nvSpPr>
        <p:spPr>
          <a:xfrm>
            <a:off x="525082" y="1732099"/>
            <a:ext cx="7772400" cy="11025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Modeling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 txBox="1"/>
          <p:nvPr>
            <p:ph type="ctrTitle"/>
          </p:nvPr>
        </p:nvSpPr>
        <p:spPr>
          <a:xfrm>
            <a:off x="365982" y="-256701"/>
            <a:ext cx="7772400" cy="11025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1" name="Shape 281"/>
          <p:cNvSpPr txBox="1"/>
          <p:nvPr>
            <p:ph idx="1" type="subTitle"/>
          </p:nvPr>
        </p:nvSpPr>
        <p:spPr>
          <a:xfrm>
            <a:off x="395863" y="845817"/>
            <a:ext cx="6400799" cy="1314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test2_refs.png" id="282" name="Shape 2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09584" y="0"/>
            <a:ext cx="5324831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Shape 283"/>
          <p:cNvSpPr txBox="1"/>
          <p:nvPr/>
        </p:nvSpPr>
        <p:spPr>
          <a:xfrm>
            <a:off x="6010800" y="132500"/>
            <a:ext cx="1638300" cy="3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>
                <a:solidFill>
                  <a:srgbClr val="FF0000"/>
                </a:solidFill>
              </a:rPr>
              <a:t>2014</a:t>
            </a:r>
          </a:p>
        </p:txBody>
      </p:sp>
      <p:sp>
        <p:nvSpPr>
          <p:cNvPr id="284" name="Shape 284"/>
          <p:cNvSpPr txBox="1"/>
          <p:nvPr/>
        </p:nvSpPr>
        <p:spPr>
          <a:xfrm>
            <a:off x="5926475" y="4444850"/>
            <a:ext cx="1072200" cy="3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>
                <a:solidFill>
                  <a:srgbClr val="FF0000"/>
                </a:solidFill>
              </a:rPr>
              <a:t>1920</a:t>
            </a:r>
          </a:p>
        </p:txBody>
      </p:sp>
      <p:cxnSp>
        <p:nvCxnSpPr>
          <p:cNvPr id="285" name="Shape 285"/>
          <p:cNvCxnSpPr>
            <a:endCxn id="283" idx="1"/>
          </p:cNvCxnSpPr>
          <p:nvPr/>
        </p:nvCxnSpPr>
        <p:spPr>
          <a:xfrm>
            <a:off x="4059300" y="120350"/>
            <a:ext cx="1951500" cy="192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286" name="Shape 286"/>
          <p:cNvCxnSpPr>
            <a:endCxn id="284" idx="1"/>
          </p:cNvCxnSpPr>
          <p:nvPr/>
        </p:nvCxnSpPr>
        <p:spPr>
          <a:xfrm flipH="1" rot="10800000">
            <a:off x="4938575" y="4637600"/>
            <a:ext cx="987900" cy="373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est_layer_refs.png" id="291" name="Shape 2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3000" y="19687"/>
            <a:ext cx="6051000" cy="4538275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Shape 292"/>
          <p:cNvSpPr txBox="1"/>
          <p:nvPr/>
        </p:nvSpPr>
        <p:spPr>
          <a:xfrm>
            <a:off x="243275" y="2123662"/>
            <a:ext cx="1485600" cy="3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Color by layer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est_communities_refs.png" id="297" name="Shape 2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0425" y="0"/>
            <a:ext cx="6033573" cy="4525150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Shape 298"/>
          <p:cNvSpPr txBox="1"/>
          <p:nvPr/>
        </p:nvSpPr>
        <p:spPr>
          <a:xfrm>
            <a:off x="243275" y="2123674"/>
            <a:ext cx="2606400" cy="3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Color by community detection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hape 303"/>
          <p:cNvSpPr txBox="1"/>
          <p:nvPr>
            <p:ph type="ctrTitle"/>
          </p:nvPr>
        </p:nvSpPr>
        <p:spPr>
          <a:xfrm>
            <a:off x="365982" y="-256701"/>
            <a:ext cx="7772400" cy="11025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04" name="Shape 304"/>
          <p:cNvSpPr txBox="1"/>
          <p:nvPr>
            <p:ph idx="1" type="subTitle"/>
          </p:nvPr>
        </p:nvSpPr>
        <p:spPr>
          <a:xfrm>
            <a:off x="395863" y="845817"/>
            <a:ext cx="6400799" cy="1314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test_concentrate_refs.png" id="305" name="Shape 3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0600" y="0"/>
            <a:ext cx="6858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 txBox="1"/>
          <p:nvPr>
            <p:ph type="ctrTitle"/>
          </p:nvPr>
        </p:nvSpPr>
        <p:spPr>
          <a:xfrm>
            <a:off x="365982" y="-256701"/>
            <a:ext cx="7772400" cy="11025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11" name="Shape 311"/>
          <p:cNvSpPr txBox="1"/>
          <p:nvPr>
            <p:ph idx="1" type="subTitle"/>
          </p:nvPr>
        </p:nvSpPr>
        <p:spPr>
          <a:xfrm>
            <a:off x="395863" y="845817"/>
            <a:ext cx="6400799" cy="1314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representative_graph_refs.png" id="312" name="Shape 3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0600" y="0"/>
            <a:ext cx="6858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 txBox="1"/>
          <p:nvPr>
            <p:ph type="ctrTitle"/>
          </p:nvPr>
        </p:nvSpPr>
        <p:spPr>
          <a:xfrm>
            <a:off x="365982" y="-256701"/>
            <a:ext cx="7772400" cy="11025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18" name="Shape 318"/>
          <p:cNvSpPr txBox="1"/>
          <p:nvPr>
            <p:ph idx="1" type="subTitle"/>
          </p:nvPr>
        </p:nvSpPr>
        <p:spPr>
          <a:xfrm>
            <a:off x="395863" y="845817"/>
            <a:ext cx="6400799" cy="1314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test3_refs.png" id="319" name="Shape 3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5224" y="0"/>
            <a:ext cx="457354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Shape 320"/>
          <p:cNvSpPr txBox="1"/>
          <p:nvPr/>
        </p:nvSpPr>
        <p:spPr>
          <a:xfrm>
            <a:off x="4420750" y="4553250"/>
            <a:ext cx="1578000" cy="44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21" name="Shape 321"/>
          <p:cNvSpPr txBox="1"/>
          <p:nvPr/>
        </p:nvSpPr>
        <p:spPr>
          <a:xfrm>
            <a:off x="6143300" y="1915250"/>
            <a:ext cx="1445400" cy="3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22" name="Shape 322"/>
          <p:cNvSpPr txBox="1"/>
          <p:nvPr/>
        </p:nvSpPr>
        <p:spPr>
          <a:xfrm>
            <a:off x="4444850" y="4215975"/>
            <a:ext cx="2351700" cy="7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FF0000"/>
                </a:solidFill>
              </a:rPr>
              <a:t>Information theory and inverse probability in telecommunication (1952)</a:t>
            </a:r>
          </a:p>
        </p:txBody>
      </p:sp>
      <p:sp>
        <p:nvSpPr>
          <p:cNvPr id="323" name="Shape 323"/>
          <p:cNvSpPr txBox="1"/>
          <p:nvPr/>
        </p:nvSpPr>
        <p:spPr>
          <a:xfrm>
            <a:off x="6240900" y="1569725"/>
            <a:ext cx="2903100" cy="5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FF0000"/>
                </a:solidFill>
              </a:rPr>
              <a:t>Performance of optimum transmitter power control in cellular radio systems (1992)</a:t>
            </a:r>
          </a:p>
        </p:txBody>
      </p:sp>
      <p:sp>
        <p:nvSpPr>
          <p:cNvPr id="324" name="Shape 324"/>
          <p:cNvSpPr txBox="1"/>
          <p:nvPr/>
        </p:nvSpPr>
        <p:spPr>
          <a:xfrm>
            <a:off x="289100" y="1999575"/>
            <a:ext cx="2156400" cy="5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FF0000"/>
                </a:solidFill>
              </a:rPr>
              <a:t>On the capacity of a cellular CDMA system (1991)</a:t>
            </a:r>
          </a:p>
        </p:txBody>
      </p:sp>
      <p:sp>
        <p:nvSpPr>
          <p:cNvPr id="325" name="Shape 325"/>
          <p:cNvSpPr txBox="1"/>
          <p:nvPr/>
        </p:nvSpPr>
        <p:spPr>
          <a:xfrm>
            <a:off x="5227825" y="252950"/>
            <a:ext cx="2903100" cy="6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FF0000"/>
                </a:solidFill>
              </a:rPr>
              <a:t>Power control and rate allocation for outage balancing in femtocell networks (2014)</a:t>
            </a:r>
          </a:p>
        </p:txBody>
      </p:sp>
      <p:cxnSp>
        <p:nvCxnSpPr>
          <p:cNvPr id="326" name="Shape 326"/>
          <p:cNvCxnSpPr>
            <a:endCxn id="322" idx="1"/>
          </p:cNvCxnSpPr>
          <p:nvPr/>
        </p:nvCxnSpPr>
        <p:spPr>
          <a:xfrm flipH="1" rot="10800000">
            <a:off x="4083350" y="4607475"/>
            <a:ext cx="361500" cy="270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stealth"/>
          </a:ln>
        </p:spPr>
      </p:cxnSp>
      <p:cxnSp>
        <p:nvCxnSpPr>
          <p:cNvPr id="327" name="Shape 327"/>
          <p:cNvCxnSpPr>
            <a:endCxn id="324" idx="3"/>
          </p:cNvCxnSpPr>
          <p:nvPr/>
        </p:nvCxnSpPr>
        <p:spPr>
          <a:xfrm flipH="1">
            <a:off x="2445500" y="2216475"/>
            <a:ext cx="855300" cy="78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stealth"/>
          </a:ln>
        </p:spPr>
      </p:cxnSp>
      <p:cxnSp>
        <p:nvCxnSpPr>
          <p:cNvPr id="328" name="Shape 328"/>
          <p:cNvCxnSpPr>
            <a:endCxn id="323" idx="1"/>
          </p:cNvCxnSpPr>
          <p:nvPr/>
        </p:nvCxnSpPr>
        <p:spPr>
          <a:xfrm flipH="1" rot="10800000">
            <a:off x="5324100" y="1864925"/>
            <a:ext cx="916800" cy="291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stealth"/>
          </a:ln>
        </p:spPr>
      </p:cxnSp>
      <p:cxnSp>
        <p:nvCxnSpPr>
          <p:cNvPr id="329" name="Shape 329"/>
          <p:cNvCxnSpPr>
            <a:endCxn id="325" idx="1"/>
          </p:cNvCxnSpPr>
          <p:nvPr/>
        </p:nvCxnSpPr>
        <p:spPr>
          <a:xfrm>
            <a:off x="4697725" y="289100"/>
            <a:ext cx="530100" cy="3132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stealth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 txBox="1"/>
          <p:nvPr>
            <p:ph type="ctrTitle"/>
          </p:nvPr>
        </p:nvSpPr>
        <p:spPr>
          <a:xfrm>
            <a:off x="395882" y="-1"/>
            <a:ext cx="7772400" cy="11025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17375E"/>
                </a:solidFill>
              </a:rPr>
              <a:t>Imagine this…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17375E"/>
              </a:solidFill>
            </a:endParaRPr>
          </a:p>
        </p:txBody>
      </p:sp>
      <p:sp>
        <p:nvSpPr>
          <p:cNvPr id="58" name="Shape 58"/>
          <p:cNvSpPr txBox="1"/>
          <p:nvPr>
            <p:ph idx="1" type="subTitle"/>
          </p:nvPr>
        </p:nvSpPr>
        <p:spPr>
          <a:xfrm>
            <a:off x="395876" y="845825"/>
            <a:ext cx="7545300" cy="1314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You need to read a newly published physic paper.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Terms used in the paper are very hard.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You really really want to read some important references of that paper.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Don’t you want a tool that can show you the “chain of thought”?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lvl="0">
              <a:spcBef>
                <a:spcPts val="0"/>
              </a:spcBef>
              <a:buNone/>
            </a:pPr>
            <a:r>
              <a:rPr lang="en" sz="1800"/>
              <a:t>Yes, you do.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est_layer_cites.png" id="334" name="Shape 3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0000" y="0"/>
            <a:ext cx="6064350" cy="4548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est_communities_cites.png" id="339" name="Shape 3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2837" y="0"/>
            <a:ext cx="6058676" cy="4543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Shape 344"/>
          <p:cNvSpPr txBox="1"/>
          <p:nvPr>
            <p:ph type="ctrTitle"/>
          </p:nvPr>
        </p:nvSpPr>
        <p:spPr>
          <a:xfrm>
            <a:off x="356500" y="360499"/>
            <a:ext cx="7772400" cy="7593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If use another filtering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Score =  Citation * Frequency * Relevance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2400"/>
          </a:p>
        </p:txBody>
      </p:sp>
      <p:sp>
        <p:nvSpPr>
          <p:cNvPr id="345" name="Shape 345"/>
          <p:cNvSpPr txBox="1"/>
          <p:nvPr/>
        </p:nvSpPr>
        <p:spPr>
          <a:xfrm>
            <a:off x="483975" y="863575"/>
            <a:ext cx="6358200" cy="3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Seed paper: 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84615"/>
              <a:buFont typeface="Arial"/>
              <a:buNone/>
            </a:pPr>
            <a:r>
              <a:rPr lang="en" sz="1300">
                <a:solidFill>
                  <a:srgbClr val="660099"/>
                </a:solidFill>
                <a:highlight>
                  <a:srgbClr val="FFFFFF"/>
                </a:highlight>
                <a:hlinkClick r:id="rId3"/>
              </a:rPr>
              <a:t>Enhanced computer vision with </a:t>
            </a:r>
            <a:r>
              <a:rPr b="1" lang="en" sz="1300">
                <a:solidFill>
                  <a:srgbClr val="660099"/>
                </a:solidFill>
                <a:highlight>
                  <a:srgbClr val="FFFFFF"/>
                </a:highlight>
                <a:hlinkClick r:id="rId4"/>
              </a:rPr>
              <a:t>microsoft kinect </a:t>
            </a:r>
            <a:r>
              <a:rPr lang="en" sz="1300">
                <a:solidFill>
                  <a:srgbClr val="660099"/>
                </a:solidFill>
                <a:highlight>
                  <a:srgbClr val="FFFFFF"/>
                </a:highlight>
                <a:hlinkClick r:id="rId5"/>
              </a:rPr>
              <a:t>sensor: A review(2013)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Output paper: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33333"/>
                </a:solidFill>
                <a:highlight>
                  <a:srgbClr val="FFFFFF"/>
                </a:highlight>
              </a:rPr>
              <a:t>Application of the Karhunen-Loeve procedure for the characterization of human faces(1990)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33333"/>
                </a:solidFill>
                <a:highlight>
                  <a:srgbClr val="FFFFFF"/>
                </a:highlight>
              </a:rPr>
              <a:t>Shape matching and object recognition using shape contexts(2002)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33333"/>
                </a:solidFill>
                <a:highlight>
                  <a:srgbClr val="FFFFFF"/>
                </a:highlight>
              </a:rPr>
              <a:t>Fourier Descriptors for Plane Closed Curves(1972)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33333"/>
                </a:solidFill>
                <a:highlight>
                  <a:srgbClr val="FFFFFF"/>
                </a:highlight>
              </a:rPr>
              <a:t>Training support vector machines: an application to face detection(1997)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33333"/>
                </a:solidFill>
                <a:highlight>
                  <a:srgbClr val="FFFFFF"/>
                </a:highlight>
              </a:rPr>
              <a:t>Least-Squares Fitting of Two 3-D Point Sets(1997)</a:t>
            </a:r>
          </a:p>
          <a:p>
            <a:pPr lvl="0" rtl="0">
              <a:lnSpc>
                <a:spcPct val="116700"/>
              </a:lnSpc>
              <a:spcBef>
                <a:spcPts val="0"/>
              </a:spcBef>
              <a:spcAft>
                <a:spcPts val="3600"/>
              </a:spcAft>
              <a:buNone/>
            </a:pPr>
            <a:r>
              <a:rPr b="1" lang="en">
                <a:solidFill>
                  <a:srgbClr val="333333"/>
                </a:solidFill>
                <a:highlight>
                  <a:srgbClr val="FFFFFF"/>
                </a:highlight>
              </a:rPr>
              <a:t>A method for registration of 3-D shapes (2002)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>
              <a:solidFill>
                <a:srgbClr val="333333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est2.png" id="350" name="Shape 3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349" y="382275"/>
            <a:ext cx="8915824" cy="383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est_communities3.png" id="355" name="Shape 3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55849"/>
            <a:ext cx="4628576" cy="34714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est_concentrate.png" id="356" name="Shape 3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83350" y="195149"/>
            <a:ext cx="4860649" cy="3645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Shape 361"/>
          <p:cNvSpPr txBox="1"/>
          <p:nvPr>
            <p:ph type="ctrTitle"/>
          </p:nvPr>
        </p:nvSpPr>
        <p:spPr>
          <a:xfrm>
            <a:off x="525082" y="1732099"/>
            <a:ext cx="7772400" cy="11025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Evaluation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est_communities3.png" id="366" name="Shape 3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55849"/>
            <a:ext cx="4628576" cy="34714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est_concentrate.png" id="367" name="Shape 3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83350" y="195149"/>
            <a:ext cx="4860649" cy="3645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Shape 372"/>
          <p:cNvSpPr txBox="1"/>
          <p:nvPr>
            <p:ph type="ctrTitle"/>
          </p:nvPr>
        </p:nvSpPr>
        <p:spPr>
          <a:xfrm>
            <a:off x="348607" y="334124"/>
            <a:ext cx="7772400" cy="11025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UI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3" name="Shape 373"/>
          <p:cNvSpPr txBox="1"/>
          <p:nvPr/>
        </p:nvSpPr>
        <p:spPr>
          <a:xfrm>
            <a:off x="295400" y="1311950"/>
            <a:ext cx="3935700" cy="172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Under construction</a:t>
            </a: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Two approaches</a:t>
            </a:r>
          </a:p>
          <a:p>
            <a:pPr indent="-228600" lvl="2" marL="1371600" rtl="0">
              <a:spcBef>
                <a:spcPts val="0"/>
              </a:spcBef>
              <a:buChar char="■"/>
            </a:pPr>
            <a:r>
              <a:rPr lang="en"/>
              <a:t>Python function</a:t>
            </a:r>
          </a:p>
          <a:p>
            <a:pPr indent="-228600" lvl="2" marL="1371600">
              <a:spcBef>
                <a:spcPts val="0"/>
              </a:spcBef>
              <a:buChar char="■"/>
            </a:pPr>
            <a:r>
              <a:rPr lang="en"/>
              <a:t>Python server</a:t>
            </a:r>
          </a:p>
        </p:txBody>
      </p:sp>
      <p:pic>
        <p:nvPicPr>
          <p:cNvPr id="374" name="Shape 3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50825" y="0"/>
            <a:ext cx="4480800" cy="450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Shape 3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50825" y="3010824"/>
            <a:ext cx="1479824" cy="149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Shape 380"/>
          <p:cNvSpPr txBox="1"/>
          <p:nvPr>
            <p:ph type="ctrTitle"/>
          </p:nvPr>
        </p:nvSpPr>
        <p:spPr>
          <a:xfrm>
            <a:off x="365982" y="-256701"/>
            <a:ext cx="7772400" cy="11025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81" name="Shape 381"/>
          <p:cNvSpPr txBox="1"/>
          <p:nvPr>
            <p:ph idx="1" type="subTitle"/>
          </p:nvPr>
        </p:nvSpPr>
        <p:spPr>
          <a:xfrm>
            <a:off x="-1196636" y="1537267"/>
            <a:ext cx="6400800" cy="1314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3000"/>
              <a:t>Thank you</a:t>
            </a:r>
          </a:p>
          <a:p>
            <a:pPr lvl="0" algn="ctr">
              <a:spcBef>
                <a:spcPts val="0"/>
              </a:spcBef>
              <a:buNone/>
            </a:pPr>
            <a:r>
              <a:rPr b="1" lang="en" sz="3000"/>
              <a:t>?</a:t>
            </a:r>
          </a:p>
        </p:txBody>
      </p:sp>
      <p:pic>
        <p:nvPicPr>
          <p:cNvPr id="382" name="Shape 3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53575" y="761150"/>
            <a:ext cx="4587266" cy="3440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/>
          <p:nvPr>
            <p:ph type="ctrTitle"/>
          </p:nvPr>
        </p:nvSpPr>
        <p:spPr>
          <a:xfrm>
            <a:off x="685800" y="1980949"/>
            <a:ext cx="7772400" cy="645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Data Collection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 txBox="1"/>
          <p:nvPr>
            <p:ph idx="1" type="subTitle"/>
          </p:nvPr>
        </p:nvSpPr>
        <p:spPr>
          <a:xfrm>
            <a:off x="387175" y="411400"/>
            <a:ext cx="7742400" cy="3683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Sources of data: IEEE Xplore Digital Library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Query Format: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http://ieeexplore.ieee.org/xpl/</a:t>
            </a:r>
            <a:r>
              <a:rPr lang="en">
                <a:solidFill>
                  <a:srgbClr val="FF0000"/>
                </a:solidFill>
              </a:rPr>
              <a:t>FEATURE</a:t>
            </a:r>
            <a:r>
              <a:rPr lang="en"/>
              <a:t>.jsp?arnumber=</a:t>
            </a:r>
            <a:r>
              <a:rPr lang="en">
                <a:solidFill>
                  <a:srgbClr val="FF0000"/>
                </a:solidFill>
              </a:rPr>
              <a:t>NUM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FEATURE: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articleDetails 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abstractReferences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abstractCitations</a:t>
            </a:r>
          </a:p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abstractKeywords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/>
          <p:nvPr>
            <p:ph type="ctrTitle"/>
          </p:nvPr>
        </p:nvSpPr>
        <p:spPr>
          <a:xfrm>
            <a:off x="365982" y="-256701"/>
            <a:ext cx="7772400" cy="11025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4" name="Shape 74"/>
          <p:cNvSpPr txBox="1"/>
          <p:nvPr>
            <p:ph idx="1" type="subTitle"/>
          </p:nvPr>
        </p:nvSpPr>
        <p:spPr>
          <a:xfrm>
            <a:off x="395863" y="845817"/>
            <a:ext cx="6400799" cy="1314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5" name="Shape 75"/>
          <p:cNvSpPr/>
          <p:nvPr/>
        </p:nvSpPr>
        <p:spPr>
          <a:xfrm>
            <a:off x="674550" y="349325"/>
            <a:ext cx="4601400" cy="1047900"/>
          </a:xfrm>
          <a:prstGeom prst="rect">
            <a:avLst/>
          </a:prstGeom>
          <a:solidFill>
            <a:schemeClr val="lt2"/>
          </a:solidFill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title.png" id="76" name="Shape 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750" y="50150"/>
            <a:ext cx="7710848" cy="4446925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Shape 77"/>
          <p:cNvSpPr/>
          <p:nvPr/>
        </p:nvSpPr>
        <p:spPr>
          <a:xfrm>
            <a:off x="749200" y="258875"/>
            <a:ext cx="4046700" cy="9054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8" name="Shape 78"/>
          <p:cNvSpPr/>
          <p:nvPr/>
        </p:nvSpPr>
        <p:spPr>
          <a:xfrm>
            <a:off x="1260175" y="1555225"/>
            <a:ext cx="4352400" cy="4086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ate.png" id="83" name="Shape 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7974" y="0"/>
            <a:ext cx="7728049" cy="450925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Shape 84"/>
          <p:cNvSpPr/>
          <p:nvPr/>
        </p:nvSpPr>
        <p:spPr>
          <a:xfrm>
            <a:off x="2279600" y="2207525"/>
            <a:ext cx="3176700" cy="8160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 Shot 2016-03-14 at 2.56.44 PM.png" id="89" name="Shape 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370645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6-03-14 at 2.57.28 PM.png" id="90" name="Shape 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28490" y="0"/>
            <a:ext cx="3820067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Shape 91"/>
          <p:cNvSpPr/>
          <p:nvPr/>
        </p:nvSpPr>
        <p:spPr>
          <a:xfrm>
            <a:off x="120450" y="1325025"/>
            <a:ext cx="3637800" cy="4698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2" name="Shape 92"/>
          <p:cNvSpPr/>
          <p:nvPr/>
        </p:nvSpPr>
        <p:spPr>
          <a:xfrm>
            <a:off x="4095525" y="626375"/>
            <a:ext cx="3753000" cy="6384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 Shot 2016-03-14 at 2.58.10 PM.png" id="97" name="Shape 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3028" y="0"/>
            <a:ext cx="523514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Shape 98"/>
          <p:cNvSpPr/>
          <p:nvPr/>
        </p:nvSpPr>
        <p:spPr>
          <a:xfrm>
            <a:off x="1361150" y="24100"/>
            <a:ext cx="2866800" cy="14214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9" name="Shape 99"/>
          <p:cNvSpPr/>
          <p:nvPr/>
        </p:nvSpPr>
        <p:spPr>
          <a:xfrm>
            <a:off x="4360525" y="24100"/>
            <a:ext cx="2023800" cy="19515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PT_ONE_16x9_NoImag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